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134959559" r:id="rId2"/>
    <p:sldId id="272" r:id="rId3"/>
    <p:sldId id="2134959548" r:id="rId4"/>
    <p:sldId id="2134959552" r:id="rId5"/>
    <p:sldId id="2134959553" r:id="rId6"/>
    <p:sldId id="2134959554" r:id="rId7"/>
    <p:sldId id="277" r:id="rId8"/>
    <p:sldId id="2134959555" r:id="rId9"/>
    <p:sldId id="256" r:id="rId10"/>
    <p:sldId id="257" r:id="rId11"/>
    <p:sldId id="258" r:id="rId12"/>
    <p:sldId id="2134959558" r:id="rId13"/>
    <p:sldId id="260" r:id="rId14"/>
    <p:sldId id="261" r:id="rId15"/>
    <p:sldId id="262" r:id="rId16"/>
    <p:sldId id="263" r:id="rId17"/>
    <p:sldId id="264" r:id="rId18"/>
    <p:sldId id="268" r:id="rId19"/>
    <p:sldId id="266" r:id="rId20"/>
    <p:sldId id="267" r:id="rId21"/>
    <p:sldId id="270" r:id="rId22"/>
    <p:sldId id="2134959557" r:id="rId23"/>
    <p:sldId id="2134959556" r:id="rId24"/>
    <p:sldId id="978" r:id="rId25"/>
  </p:sldIdLst>
  <p:sldSz cx="16256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2547"/>
    <a:srgbClr val="2EA1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14" autoAdjust="0"/>
  </p:normalViewPr>
  <p:slideViewPr>
    <p:cSldViewPr>
      <p:cViewPr varScale="1">
        <p:scale>
          <a:sx n="57" d="100"/>
          <a:sy n="57" d="100"/>
        </p:scale>
        <p:origin x="184" y="4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4AC9D1-110C-DF41-A158-5319F19EDF4D}" type="datetimeFigureOut">
              <a:rPr lang="it-IT" smtClean="0"/>
              <a:t>13/04/26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CB1A30-CC97-FE4D-9AD9-C149B4FD4398}" type="slidenum">
              <a:rPr lang="it-IT" smtClean="0"/>
              <a:t>‹#›</a:t>
            </a:fld>
            <a:endParaRPr lang="it-IT"/>
          </a:p>
        </p:txBody>
      </p:sp>
    </p:spTree>
    <p:extLst>
      <p:ext uri="{BB962C8B-B14F-4D97-AF65-F5344CB8AC3E}">
        <p14:creationId xmlns:p14="http://schemas.microsoft.com/office/powerpoint/2010/main" val="1890561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22DCC-364A-2EB0-D7BD-6B1891E3B38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54F9338-746A-60DE-67BE-6264FDF124F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8086544-3FB7-15B1-6CDC-40929DD9346E}"/>
              </a:ext>
            </a:extLst>
          </p:cNvPr>
          <p:cNvSpPr>
            <a:spLocks noGrp="1"/>
          </p:cNvSpPr>
          <p:nvPr>
            <p:ph type="body" idx="1"/>
          </p:nvPr>
        </p:nvSpPr>
        <p:spPr/>
        <p:txBody>
          <a:bodyPr/>
          <a:lstStyle/>
          <a:p>
            <a:r>
              <a:rPr lang="it-IT" dirty="0"/>
              <a:t>FACILITATE </a:t>
            </a:r>
            <a:r>
              <a:rPr lang="it-IT" dirty="0" err="1"/>
              <a:t>is</a:t>
            </a:r>
            <a:r>
              <a:rPr lang="it-IT" dirty="0"/>
              <a:t> the </a:t>
            </a:r>
            <a:r>
              <a:rPr lang="it-IT" dirty="0" err="1"/>
              <a:t>only</a:t>
            </a:r>
            <a:r>
              <a:rPr lang="it-IT" dirty="0"/>
              <a:t> Europe-wide </a:t>
            </a:r>
            <a:r>
              <a:rPr lang="it-IT" dirty="0" err="1"/>
              <a:t>initiative</a:t>
            </a:r>
            <a:r>
              <a:rPr lang="it-IT" dirty="0"/>
              <a:t> </a:t>
            </a:r>
            <a:r>
              <a:rPr lang="it-IT" dirty="0" err="1"/>
              <a:t>that</a:t>
            </a:r>
            <a:r>
              <a:rPr lang="it-IT" dirty="0"/>
              <a:t> </a:t>
            </a:r>
            <a:r>
              <a:rPr lang="it-IT" dirty="0" err="1"/>
              <a:t>has</a:t>
            </a:r>
            <a:r>
              <a:rPr lang="it-IT" dirty="0"/>
              <a:t> </a:t>
            </a:r>
            <a:r>
              <a:rPr lang="it-IT" dirty="0" err="1"/>
              <a:t>solved</a:t>
            </a:r>
            <a:r>
              <a:rPr lang="it-IT" dirty="0"/>
              <a:t> the </a:t>
            </a:r>
            <a:r>
              <a:rPr lang="it-IT" dirty="0" err="1"/>
              <a:t>practical</a:t>
            </a:r>
            <a:r>
              <a:rPr lang="it-IT" dirty="0"/>
              <a:t> ‘</a:t>
            </a:r>
            <a:r>
              <a:rPr lang="it-IT" dirty="0" err="1"/>
              <a:t>how</a:t>
            </a:r>
            <a:r>
              <a:rPr lang="it-IT" dirty="0"/>
              <a:t>’ of </a:t>
            </a:r>
            <a:r>
              <a:rPr lang="it-IT" dirty="0" err="1"/>
              <a:t>returning</a:t>
            </a:r>
            <a:r>
              <a:rPr lang="it-IT" dirty="0"/>
              <a:t> </a:t>
            </a:r>
            <a:r>
              <a:rPr lang="it-IT" dirty="0" err="1"/>
              <a:t>participant</a:t>
            </a:r>
            <a:r>
              <a:rPr lang="it-IT" dirty="0"/>
              <a:t> data </a:t>
            </a:r>
            <a:r>
              <a:rPr lang="it-IT" dirty="0" err="1"/>
              <a:t>safely</a:t>
            </a:r>
            <a:r>
              <a:rPr lang="it-IT" dirty="0"/>
              <a:t> and </a:t>
            </a:r>
            <a:r>
              <a:rPr lang="it-IT" dirty="0" err="1"/>
              <a:t>at</a:t>
            </a:r>
            <a:r>
              <a:rPr lang="it-IT" dirty="0"/>
              <a:t> scale. </a:t>
            </a:r>
            <a:r>
              <a:rPr lang="it-IT" dirty="0" err="1"/>
              <a:t>It</a:t>
            </a:r>
            <a:r>
              <a:rPr lang="it-IT" dirty="0"/>
              <a:t> </a:t>
            </a:r>
            <a:r>
              <a:rPr lang="it-IT" dirty="0" err="1"/>
              <a:t>brings</a:t>
            </a:r>
            <a:r>
              <a:rPr lang="it-IT" dirty="0"/>
              <a:t> </a:t>
            </a:r>
            <a:r>
              <a:rPr lang="it-IT" dirty="0" err="1"/>
              <a:t>together</a:t>
            </a:r>
            <a:r>
              <a:rPr lang="it-IT" dirty="0"/>
              <a:t> EFPIA companies, </a:t>
            </a:r>
            <a:r>
              <a:rPr lang="it-IT" dirty="0" err="1"/>
              <a:t>patient</a:t>
            </a:r>
            <a:r>
              <a:rPr lang="it-IT" dirty="0"/>
              <a:t> </a:t>
            </a:r>
            <a:r>
              <a:rPr lang="it-IT" dirty="0" err="1"/>
              <a:t>associations</a:t>
            </a:r>
            <a:r>
              <a:rPr lang="it-IT" dirty="0"/>
              <a:t>, </a:t>
            </a:r>
            <a:r>
              <a:rPr lang="it-IT" dirty="0" err="1"/>
              <a:t>legal</a:t>
            </a:r>
            <a:r>
              <a:rPr lang="it-IT" dirty="0"/>
              <a:t> </a:t>
            </a:r>
            <a:r>
              <a:rPr lang="it-IT" dirty="0" err="1"/>
              <a:t>experts</a:t>
            </a:r>
            <a:r>
              <a:rPr lang="it-IT" dirty="0"/>
              <a:t>, and clinical </a:t>
            </a:r>
            <a:r>
              <a:rPr lang="it-IT" dirty="0" err="1"/>
              <a:t>operations</a:t>
            </a:r>
            <a:r>
              <a:rPr lang="it-IT" dirty="0"/>
              <a:t> leaders.</a:t>
            </a:r>
            <a:br>
              <a:rPr lang="it-IT" dirty="0"/>
            </a:br>
            <a:r>
              <a:rPr lang="it-IT" dirty="0" err="1"/>
              <a:t>Importantly</a:t>
            </a:r>
            <a:r>
              <a:rPr lang="it-IT" dirty="0"/>
              <a:t>, the </a:t>
            </a:r>
            <a:r>
              <a:rPr lang="it-IT" dirty="0" err="1"/>
              <a:t>momentum</a:t>
            </a:r>
            <a:r>
              <a:rPr lang="it-IT" dirty="0"/>
              <a:t> </a:t>
            </a:r>
            <a:r>
              <a:rPr lang="it-IT" dirty="0" err="1"/>
              <a:t>is</a:t>
            </a:r>
            <a:r>
              <a:rPr lang="it-IT" dirty="0"/>
              <a:t> strong: </a:t>
            </a:r>
            <a:r>
              <a:rPr lang="it-IT" dirty="0" err="1"/>
              <a:t>almost</a:t>
            </a:r>
            <a:r>
              <a:rPr lang="it-IT" dirty="0"/>
              <a:t> 60 </a:t>
            </a:r>
            <a:r>
              <a:rPr lang="it-IT" dirty="0" err="1"/>
              <a:t>patient</a:t>
            </a:r>
            <a:r>
              <a:rPr lang="it-IT" dirty="0"/>
              <a:t> </a:t>
            </a:r>
            <a:r>
              <a:rPr lang="it-IT" dirty="0" err="1"/>
              <a:t>associations</a:t>
            </a:r>
            <a:r>
              <a:rPr lang="it-IT" dirty="0"/>
              <a:t> </a:t>
            </a:r>
            <a:r>
              <a:rPr lang="it-IT" dirty="0" err="1"/>
              <a:t>have</a:t>
            </a:r>
            <a:r>
              <a:rPr lang="it-IT" dirty="0"/>
              <a:t> </a:t>
            </a:r>
            <a:r>
              <a:rPr lang="it-IT" dirty="0" err="1"/>
              <a:t>endorsed</a:t>
            </a:r>
            <a:r>
              <a:rPr lang="it-IT" dirty="0"/>
              <a:t> the RoIPD </a:t>
            </a:r>
            <a:r>
              <a:rPr lang="it-IT" dirty="0" err="1"/>
              <a:t>principles</a:t>
            </a:r>
            <a:r>
              <a:rPr lang="it-IT" dirty="0"/>
              <a:t>.</a:t>
            </a:r>
          </a:p>
          <a:p>
            <a:r>
              <a:rPr lang="it-IT" dirty="0"/>
              <a:t>The project </a:t>
            </a:r>
            <a:r>
              <a:rPr lang="it-IT" dirty="0" err="1"/>
              <a:t>delivers</a:t>
            </a:r>
            <a:r>
              <a:rPr lang="it-IT" dirty="0"/>
              <a:t> </a:t>
            </a:r>
            <a:r>
              <a:rPr lang="it-IT" dirty="0" err="1"/>
              <a:t>not</a:t>
            </a:r>
            <a:r>
              <a:rPr lang="it-IT" dirty="0"/>
              <a:t> just </a:t>
            </a:r>
            <a:r>
              <a:rPr lang="it-IT" dirty="0" err="1"/>
              <a:t>recommendations</a:t>
            </a:r>
            <a:r>
              <a:rPr lang="it-IT" dirty="0"/>
              <a:t>, </a:t>
            </a:r>
            <a:r>
              <a:rPr lang="it-IT" dirty="0" err="1"/>
              <a:t>but</a:t>
            </a:r>
            <a:r>
              <a:rPr lang="it-IT" dirty="0"/>
              <a:t> a complete, </a:t>
            </a:r>
            <a:r>
              <a:rPr lang="it-IT" dirty="0" err="1"/>
              <a:t>actionable</a:t>
            </a:r>
            <a:r>
              <a:rPr lang="it-IT" dirty="0"/>
              <a:t> framework—</a:t>
            </a:r>
            <a:r>
              <a:rPr lang="it-IT" dirty="0" err="1"/>
              <a:t>SOPs</a:t>
            </a:r>
            <a:r>
              <a:rPr lang="it-IT" dirty="0"/>
              <a:t>, governance, templates, and </a:t>
            </a:r>
            <a:r>
              <a:rPr lang="it-IT" dirty="0" err="1"/>
              <a:t>decision</a:t>
            </a:r>
            <a:r>
              <a:rPr lang="it-IT" dirty="0"/>
              <a:t> models—</a:t>
            </a:r>
            <a:r>
              <a:rPr lang="it-IT" dirty="0" err="1"/>
              <a:t>that</a:t>
            </a:r>
            <a:r>
              <a:rPr lang="it-IT" dirty="0"/>
              <a:t> </a:t>
            </a:r>
            <a:r>
              <a:rPr lang="it-IT" dirty="0" err="1"/>
              <a:t>industry</a:t>
            </a:r>
            <a:r>
              <a:rPr lang="it-IT" dirty="0"/>
              <a:t> can </a:t>
            </a:r>
            <a:r>
              <a:rPr lang="it-IT" dirty="0" err="1"/>
              <a:t>adopt</a:t>
            </a:r>
            <a:r>
              <a:rPr lang="it-IT" dirty="0"/>
              <a:t> </a:t>
            </a:r>
            <a:r>
              <a:rPr lang="it-IT" dirty="0" err="1"/>
              <a:t>immediately</a:t>
            </a:r>
            <a:r>
              <a:rPr lang="it-IT" dirty="0"/>
              <a:t>.</a:t>
            </a:r>
          </a:p>
        </p:txBody>
      </p:sp>
      <p:sp>
        <p:nvSpPr>
          <p:cNvPr id="4" name="Segnaposto numero diapositiva 3">
            <a:extLst>
              <a:ext uri="{FF2B5EF4-FFF2-40B4-BE49-F238E27FC236}">
                <a16:creationId xmlns:a16="http://schemas.microsoft.com/office/drawing/2014/main" id="{231DC471-9F4B-9261-54B3-E29C86E8F7B9}"/>
              </a:ext>
            </a:extLst>
          </p:cNvPr>
          <p:cNvSpPr>
            <a:spLocks noGrp="1"/>
          </p:cNvSpPr>
          <p:nvPr>
            <p:ph type="sldNum" sz="quarter" idx="5"/>
          </p:nvPr>
        </p:nvSpPr>
        <p:spPr/>
        <p:txBody>
          <a:bodyPr/>
          <a:lstStyle/>
          <a:p>
            <a:fld id="{9D20CD1C-0019-A74A-AD33-717F6405059D}" type="slidenum">
              <a:rPr lang="en-RS" smtClean="0"/>
              <a:t>3</a:t>
            </a:fld>
            <a:endParaRPr lang="en-RS"/>
          </a:p>
        </p:txBody>
      </p:sp>
    </p:spTree>
    <p:extLst>
      <p:ext uri="{BB962C8B-B14F-4D97-AF65-F5344CB8AC3E}">
        <p14:creationId xmlns:p14="http://schemas.microsoft.com/office/powerpoint/2010/main" val="49678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1085E-D4F9-DFB7-45A7-F72EFE28720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FC85D71-7863-08F5-77EF-0C5B8A302BA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4BD7182-255F-8E4B-CD79-CB97B1B8A2BA}"/>
              </a:ext>
            </a:extLst>
          </p:cNvPr>
          <p:cNvSpPr>
            <a:spLocks noGrp="1"/>
          </p:cNvSpPr>
          <p:nvPr>
            <p:ph type="body" idx="1"/>
          </p:nvPr>
        </p:nvSpPr>
        <p:spPr/>
        <p:txBody>
          <a:bodyPr/>
          <a:lstStyle/>
          <a:p>
            <a:r>
              <a:rPr lang="it-IT" dirty="0"/>
              <a:t>“RoIPD </a:t>
            </a:r>
            <a:r>
              <a:rPr lang="it-IT" dirty="0" err="1"/>
              <a:t>is</a:t>
            </a:r>
            <a:r>
              <a:rPr lang="it-IT" dirty="0"/>
              <a:t> no </a:t>
            </a:r>
            <a:r>
              <a:rPr lang="it-IT" dirty="0" err="1"/>
              <a:t>longer</a:t>
            </a:r>
            <a:r>
              <a:rPr lang="it-IT" dirty="0"/>
              <a:t> a ‘</a:t>
            </a:r>
            <a:r>
              <a:rPr lang="it-IT" dirty="0" err="1"/>
              <a:t>nice</a:t>
            </a:r>
            <a:r>
              <a:rPr lang="it-IT" dirty="0"/>
              <a:t>-to-</a:t>
            </a:r>
            <a:r>
              <a:rPr lang="it-IT" dirty="0" err="1"/>
              <a:t>have</a:t>
            </a:r>
            <a:r>
              <a:rPr lang="it-IT" dirty="0"/>
              <a:t>’—</a:t>
            </a:r>
            <a:r>
              <a:rPr lang="it-IT" dirty="0" err="1"/>
              <a:t>it</a:t>
            </a:r>
            <a:r>
              <a:rPr lang="it-IT" dirty="0"/>
              <a:t> </a:t>
            </a:r>
            <a:r>
              <a:rPr lang="it-IT" dirty="0" err="1"/>
              <a:t>is</a:t>
            </a:r>
            <a:r>
              <a:rPr lang="it-IT" dirty="0"/>
              <a:t> </a:t>
            </a:r>
            <a:r>
              <a:rPr lang="it-IT" dirty="0" err="1"/>
              <a:t>becoming</a:t>
            </a:r>
            <a:r>
              <a:rPr lang="it-IT" dirty="0"/>
              <a:t> a standard </a:t>
            </a:r>
            <a:r>
              <a:rPr lang="it-IT" dirty="0" err="1"/>
              <a:t>expectation</a:t>
            </a:r>
            <a:r>
              <a:rPr lang="it-IT" dirty="0"/>
              <a:t>.</a:t>
            </a:r>
            <a:br>
              <a:rPr lang="it-IT" dirty="0"/>
            </a:br>
            <a:r>
              <a:rPr lang="it-IT" dirty="0" err="1"/>
              <a:t>Regulators</a:t>
            </a:r>
            <a:r>
              <a:rPr lang="it-IT" dirty="0"/>
              <a:t> are </a:t>
            </a:r>
            <a:r>
              <a:rPr lang="it-IT" dirty="0" err="1"/>
              <a:t>converging</a:t>
            </a:r>
            <a:r>
              <a:rPr lang="it-IT" dirty="0"/>
              <a:t> on </a:t>
            </a:r>
            <a:r>
              <a:rPr lang="it-IT" dirty="0" err="1"/>
              <a:t>transparency</a:t>
            </a:r>
            <a:r>
              <a:rPr lang="it-IT" dirty="0"/>
              <a:t> and access, </a:t>
            </a:r>
            <a:r>
              <a:rPr lang="it-IT" dirty="0" err="1"/>
              <a:t>while</a:t>
            </a:r>
            <a:r>
              <a:rPr lang="it-IT" dirty="0"/>
              <a:t> </a:t>
            </a:r>
            <a:r>
              <a:rPr lang="it-IT" dirty="0" err="1"/>
              <a:t>participants</a:t>
            </a:r>
            <a:r>
              <a:rPr lang="it-IT" dirty="0"/>
              <a:t> </a:t>
            </a:r>
            <a:r>
              <a:rPr lang="it-IT" dirty="0" err="1"/>
              <a:t>increasingly</a:t>
            </a:r>
            <a:r>
              <a:rPr lang="it-IT" dirty="0"/>
              <a:t> </a:t>
            </a:r>
            <a:r>
              <a:rPr lang="it-IT" dirty="0" err="1"/>
              <a:t>view</a:t>
            </a:r>
            <a:r>
              <a:rPr lang="it-IT" dirty="0"/>
              <a:t> data </a:t>
            </a:r>
            <a:r>
              <a:rPr lang="it-IT" dirty="0" err="1"/>
              <a:t>return</a:t>
            </a:r>
            <a:r>
              <a:rPr lang="it-IT" dirty="0"/>
              <a:t> </a:t>
            </a:r>
            <a:r>
              <a:rPr lang="it-IT" dirty="0" err="1"/>
              <a:t>as</a:t>
            </a:r>
            <a:r>
              <a:rPr lang="it-IT" dirty="0"/>
              <a:t> a </a:t>
            </a:r>
            <a:r>
              <a:rPr lang="it-IT" dirty="0" err="1"/>
              <a:t>sign</a:t>
            </a:r>
            <a:r>
              <a:rPr lang="it-IT" dirty="0"/>
              <a:t> of </a:t>
            </a:r>
            <a:r>
              <a:rPr lang="it-IT" dirty="0" err="1"/>
              <a:t>respect</a:t>
            </a:r>
            <a:r>
              <a:rPr lang="it-IT" dirty="0"/>
              <a:t> and trust.</a:t>
            </a:r>
          </a:p>
          <a:p>
            <a:r>
              <a:rPr lang="it-IT" dirty="0"/>
              <a:t>For SANOFI, </a:t>
            </a:r>
            <a:r>
              <a:rPr lang="it-IT" dirty="0" err="1"/>
              <a:t>adopting</a:t>
            </a:r>
            <a:r>
              <a:rPr lang="it-IT" dirty="0"/>
              <a:t> RoIPD </a:t>
            </a:r>
            <a:r>
              <a:rPr lang="it-IT" dirty="0" err="1"/>
              <a:t>reduces</a:t>
            </a:r>
            <a:r>
              <a:rPr lang="it-IT" dirty="0"/>
              <a:t> compliance risk, </a:t>
            </a:r>
            <a:r>
              <a:rPr lang="it-IT" dirty="0" err="1"/>
              <a:t>but</a:t>
            </a:r>
            <a:r>
              <a:rPr lang="it-IT" dirty="0"/>
              <a:t> more </a:t>
            </a:r>
            <a:r>
              <a:rPr lang="it-IT" dirty="0" err="1"/>
              <a:t>importantly</a:t>
            </a:r>
            <a:r>
              <a:rPr lang="it-IT" dirty="0"/>
              <a:t>, </a:t>
            </a:r>
            <a:r>
              <a:rPr lang="it-IT" dirty="0" err="1"/>
              <a:t>it</a:t>
            </a:r>
            <a:r>
              <a:rPr lang="it-IT" dirty="0"/>
              <a:t> positions the company </a:t>
            </a:r>
            <a:r>
              <a:rPr lang="it-IT" dirty="0" err="1"/>
              <a:t>as</a:t>
            </a:r>
            <a:r>
              <a:rPr lang="it-IT" dirty="0"/>
              <a:t> a leader in </a:t>
            </a:r>
            <a:r>
              <a:rPr lang="it-IT" dirty="0" err="1"/>
              <a:t>ethical</a:t>
            </a:r>
            <a:r>
              <a:rPr lang="it-IT" dirty="0"/>
              <a:t>, </a:t>
            </a:r>
            <a:r>
              <a:rPr lang="it-IT" dirty="0" err="1"/>
              <a:t>participant-centric</a:t>
            </a:r>
            <a:r>
              <a:rPr lang="it-IT" dirty="0"/>
              <a:t> clinical trials.”</a:t>
            </a:r>
          </a:p>
        </p:txBody>
      </p:sp>
      <p:sp>
        <p:nvSpPr>
          <p:cNvPr id="4" name="Segnaposto numero diapositiva 3">
            <a:extLst>
              <a:ext uri="{FF2B5EF4-FFF2-40B4-BE49-F238E27FC236}">
                <a16:creationId xmlns:a16="http://schemas.microsoft.com/office/drawing/2014/main" id="{17A0E7CA-2C6B-8305-B9BD-9E09032FABCB}"/>
              </a:ext>
            </a:extLst>
          </p:cNvPr>
          <p:cNvSpPr>
            <a:spLocks noGrp="1"/>
          </p:cNvSpPr>
          <p:nvPr>
            <p:ph type="sldNum" sz="quarter" idx="5"/>
          </p:nvPr>
        </p:nvSpPr>
        <p:spPr/>
        <p:txBody>
          <a:bodyPr/>
          <a:lstStyle/>
          <a:p>
            <a:fld id="{9D20CD1C-0019-A74A-AD33-717F6405059D}" type="slidenum">
              <a:rPr lang="en-RS" smtClean="0"/>
              <a:t>4</a:t>
            </a:fld>
            <a:endParaRPr lang="en-RS"/>
          </a:p>
        </p:txBody>
      </p:sp>
    </p:spTree>
    <p:extLst>
      <p:ext uri="{BB962C8B-B14F-4D97-AF65-F5344CB8AC3E}">
        <p14:creationId xmlns:p14="http://schemas.microsoft.com/office/powerpoint/2010/main" val="4171542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Since the beginning, our discussions in FACILTIATE focused on the need to develop participant centric approach to the return of individual participant data. So what do we mean by participant centric?</a:t>
            </a:r>
          </a:p>
          <a:p>
            <a:r>
              <a:rPr lang="en-GB" dirty="0"/>
              <a:t>Participants are viewed as active and equal partners in the research process. They are not passive subjects.</a:t>
            </a:r>
          </a:p>
          <a:p>
            <a:r>
              <a:rPr lang="en-GB" dirty="0"/>
              <a:t>It is an approach that emphasises transparency and communication in developing and operationalisation return of individual participant data</a:t>
            </a:r>
          </a:p>
          <a:p>
            <a:r>
              <a:rPr lang="en-GB" dirty="0"/>
              <a:t>It is an approach that enhances research by aligning with participants’ needs, expectations, and insights.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reflects a shift from a paternalistic model to shared decision-making and collaboration. Participants’ perspectives are incorporated throughout trial planning and conduct through shared decision making and collaboration</a:t>
            </a:r>
          </a:p>
          <a:p>
            <a:endParaRPr lang="en-GB" dirty="0"/>
          </a:p>
          <a:p>
            <a:r>
              <a:rPr lang="en-GB" dirty="0"/>
              <a:t>By this we mean taking an intentional approach to RoIPD by designing the processes and planning for its operationalisation at the outset of the clinical trial. This approach will help ensure that mechanisms for RoIPD are embedded into the trial’s design, execution, and post-trial phases rather than being treated as an afterthought. </a:t>
            </a:r>
          </a:p>
          <a:p>
            <a:r>
              <a:rPr lang="en-GB" dirty="0"/>
              <a:t>By embedding RoIPD into trial design planning, RoIPD processes may foster participant engagement and improve trustworthiness.</a:t>
            </a:r>
          </a:p>
          <a:p>
            <a:endParaRPr lang="it-IT" dirty="0"/>
          </a:p>
          <a:p>
            <a:r>
              <a:rPr lang="it-IT" dirty="0" err="1"/>
              <a:t>Why</a:t>
            </a:r>
            <a:r>
              <a:rPr lang="it-IT" dirty="0"/>
              <a:t> </a:t>
            </a:r>
            <a:r>
              <a:rPr lang="it-IT" dirty="0" err="1"/>
              <a:t>is</a:t>
            </a:r>
            <a:r>
              <a:rPr lang="it-IT" dirty="0"/>
              <a:t> </a:t>
            </a:r>
            <a:r>
              <a:rPr lang="it-IT" dirty="0" err="1"/>
              <a:t>this</a:t>
            </a:r>
            <a:r>
              <a:rPr lang="it-IT" dirty="0"/>
              <a:t> key to the FACILITATE </a:t>
            </a:r>
            <a:r>
              <a:rPr lang="it-IT" dirty="0" err="1"/>
              <a:t>approach</a:t>
            </a:r>
            <a:endParaRPr lang="it-IT" dirty="0"/>
          </a:p>
          <a:p>
            <a:r>
              <a:rPr lang="it-IT" dirty="0"/>
              <a:t>Return of </a:t>
            </a:r>
            <a:r>
              <a:rPr lang="it-IT" dirty="0" err="1"/>
              <a:t>individual</a:t>
            </a:r>
            <a:r>
              <a:rPr lang="it-IT" dirty="0"/>
              <a:t> </a:t>
            </a:r>
            <a:r>
              <a:rPr lang="it-IT" dirty="0" err="1"/>
              <a:t>participant</a:t>
            </a:r>
            <a:r>
              <a:rPr lang="it-IT" dirty="0"/>
              <a:t> data, like clinical trials, can </a:t>
            </a:r>
            <a:r>
              <a:rPr lang="it-IT" dirty="0" err="1"/>
              <a:t>occur</a:t>
            </a:r>
            <a:r>
              <a:rPr lang="it-IT" dirty="0"/>
              <a:t> in diverse </a:t>
            </a:r>
            <a:r>
              <a:rPr lang="it-IT" dirty="0" err="1"/>
              <a:t>contexts</a:t>
            </a:r>
            <a:r>
              <a:rPr lang="it-IT" dirty="0"/>
              <a:t>. </a:t>
            </a:r>
            <a:r>
              <a:rPr lang="it-IT" dirty="0" err="1"/>
              <a:t>As</a:t>
            </a:r>
            <a:r>
              <a:rPr lang="it-IT" dirty="0"/>
              <a:t> </a:t>
            </a:r>
            <a:r>
              <a:rPr lang="it-IT" dirty="0" err="1"/>
              <a:t>such</a:t>
            </a:r>
            <a:r>
              <a:rPr lang="it-IT" dirty="0"/>
              <a:t>, </a:t>
            </a:r>
            <a:r>
              <a:rPr lang="it-IT" dirty="0" err="1"/>
              <a:t>at</a:t>
            </a:r>
            <a:r>
              <a:rPr lang="it-IT" dirty="0"/>
              <a:t> </a:t>
            </a:r>
            <a:r>
              <a:rPr lang="it-IT" dirty="0" err="1"/>
              <a:t>this</a:t>
            </a:r>
            <a:r>
              <a:rPr lang="it-IT" dirty="0"/>
              <a:t> </a:t>
            </a:r>
            <a:r>
              <a:rPr lang="it-IT" dirty="0" err="1"/>
              <a:t>juncture</a:t>
            </a:r>
            <a:r>
              <a:rPr lang="en-US" sz="1200" kern="1200" dirty="0">
                <a:solidFill>
                  <a:schemeClr val="tx1"/>
                </a:solidFill>
                <a:effectLst/>
                <a:latin typeface="+mn-lt"/>
                <a:ea typeface="+mn-ea"/>
                <a:cs typeface="+mn-cs"/>
              </a:rPr>
              <a:t>, a one-size-fits-all approach to RoIPD is impractical and undesirable. </a:t>
            </a:r>
          </a:p>
          <a:p>
            <a:r>
              <a:rPr lang="en-US" sz="1200" kern="1200" dirty="0">
                <a:solidFill>
                  <a:schemeClr val="tx1"/>
                </a:solidFill>
                <a:effectLst/>
                <a:latin typeface="+mn-lt"/>
                <a:ea typeface="+mn-ea"/>
                <a:cs typeface="+mn-cs"/>
              </a:rPr>
              <a:t>It is for this reason that FACILITATE has focused on ethical guidance that can support the operationalization of RoIPD by design in a flexible and adaptive manner.</a:t>
            </a:r>
          </a:p>
          <a:p>
            <a:r>
              <a:rPr lang="en-US" sz="1200" kern="1200" dirty="0">
                <a:solidFill>
                  <a:schemeClr val="tx1"/>
                </a:solidFill>
                <a:effectLst/>
                <a:latin typeface="+mn-lt"/>
                <a:ea typeface="+mn-ea"/>
                <a:cs typeface="+mn-cs"/>
              </a:rPr>
              <a:t>By taking a flexible approach it is expected that this will encourage RoIPD by design that is inclusive, scalable, and capable of being effectively implemented across a wide range of trial settings, while adhering to FACILITATE’s principles.</a:t>
            </a:r>
            <a:endParaRPr lang="it-IT" dirty="0"/>
          </a:p>
          <a:p>
            <a:endParaRPr lang="it-IT" dirty="0"/>
          </a:p>
        </p:txBody>
      </p:sp>
      <p:sp>
        <p:nvSpPr>
          <p:cNvPr id="4" name="Segnaposto numero diapositiva 3"/>
          <p:cNvSpPr>
            <a:spLocks noGrp="1"/>
          </p:cNvSpPr>
          <p:nvPr>
            <p:ph type="sldNum" sz="quarter" idx="5"/>
          </p:nvPr>
        </p:nvSpPr>
        <p:spPr/>
        <p:txBody>
          <a:bodyPr/>
          <a:lstStyle/>
          <a:p>
            <a:fld id="{5425C8F5-2C63-4B25-9C48-AB16D0D924EF}" type="slidenum">
              <a:rPr lang="en-US" smtClean="0"/>
              <a:t>5</a:t>
            </a:fld>
            <a:endParaRPr lang="en-US"/>
          </a:p>
        </p:txBody>
      </p:sp>
    </p:spTree>
    <p:extLst>
      <p:ext uri="{BB962C8B-B14F-4D97-AF65-F5344CB8AC3E}">
        <p14:creationId xmlns:p14="http://schemas.microsoft.com/office/powerpoint/2010/main" val="2071315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Havng</a:t>
            </a:r>
            <a:r>
              <a:rPr lang="it-IT" dirty="0"/>
              <a:t> </a:t>
            </a:r>
            <a:r>
              <a:rPr lang="it-IT" dirty="0" err="1"/>
              <a:t>examined</a:t>
            </a:r>
            <a:r>
              <a:rPr lang="it-IT" dirty="0"/>
              <a:t> the </a:t>
            </a:r>
            <a:r>
              <a:rPr lang="it-IT" dirty="0" err="1"/>
              <a:t>pertinent</a:t>
            </a:r>
            <a:r>
              <a:rPr lang="it-IT" dirty="0"/>
              <a:t> </a:t>
            </a:r>
            <a:r>
              <a:rPr lang="it-IT" dirty="0" err="1"/>
              <a:t>law</a:t>
            </a:r>
            <a:r>
              <a:rPr lang="it-IT" dirty="0"/>
              <a:t> in </a:t>
            </a:r>
            <a:r>
              <a:rPr lang="it-IT" dirty="0" err="1"/>
              <a:t>this</a:t>
            </a:r>
            <a:r>
              <a:rPr lang="it-IT" dirty="0"/>
              <a:t> area, </a:t>
            </a:r>
            <a:r>
              <a:rPr lang="it-IT" dirty="0" err="1"/>
              <a:t>it</a:t>
            </a:r>
            <a:r>
              <a:rPr lang="it-IT" dirty="0"/>
              <a:t> </a:t>
            </a:r>
            <a:r>
              <a:rPr lang="it-IT" dirty="0" err="1"/>
              <a:t>is</a:t>
            </a:r>
            <a:r>
              <a:rPr lang="it-IT" dirty="0"/>
              <a:t> clear </a:t>
            </a:r>
            <a:r>
              <a:rPr lang="it-IT" dirty="0" err="1"/>
              <a:t>that</a:t>
            </a:r>
            <a:r>
              <a:rPr lang="it-IT" dirty="0"/>
              <a:t> </a:t>
            </a:r>
            <a:r>
              <a:rPr lang="it-IT" dirty="0" err="1"/>
              <a:t>there</a:t>
            </a:r>
            <a:r>
              <a:rPr lang="it-IT" dirty="0"/>
              <a:t> </a:t>
            </a:r>
            <a:r>
              <a:rPr lang="it-IT" dirty="0" err="1"/>
              <a:t>is</a:t>
            </a:r>
            <a:r>
              <a:rPr lang="it-IT" dirty="0"/>
              <a:t> </a:t>
            </a:r>
            <a:r>
              <a:rPr lang="it-IT" dirty="0" err="1"/>
              <a:t>currently</a:t>
            </a:r>
            <a:r>
              <a:rPr lang="it-IT" dirty="0"/>
              <a:t> no </a:t>
            </a:r>
            <a:r>
              <a:rPr lang="it-IT" dirty="0" err="1"/>
              <a:t>legal</a:t>
            </a:r>
            <a:r>
              <a:rPr lang="it-IT" dirty="0"/>
              <a:t> mandate for RoIPD </a:t>
            </a:r>
            <a:r>
              <a:rPr lang="it-IT" dirty="0" err="1"/>
              <a:t>at</a:t>
            </a:r>
            <a:r>
              <a:rPr lang="it-IT" dirty="0"/>
              <a:t> </a:t>
            </a:r>
            <a:r>
              <a:rPr lang="it-IT" dirty="0" err="1"/>
              <a:t>this</a:t>
            </a:r>
            <a:r>
              <a:rPr lang="it-IT" dirty="0"/>
              <a:t> time. </a:t>
            </a:r>
            <a:r>
              <a:rPr lang="it-IT" dirty="0" err="1"/>
              <a:t>We</a:t>
            </a:r>
            <a:r>
              <a:rPr lang="it-IT" dirty="0"/>
              <a:t> can </a:t>
            </a:r>
            <a:r>
              <a:rPr lang="it-IT" dirty="0" err="1"/>
              <a:t>perhaps</a:t>
            </a:r>
            <a:r>
              <a:rPr lang="it-IT" dirty="0"/>
              <a:t> take </a:t>
            </a:r>
            <a:r>
              <a:rPr lang="it-IT" dirty="0" err="1"/>
              <a:t>this</a:t>
            </a:r>
            <a:r>
              <a:rPr lang="it-IT" dirty="0"/>
              <a:t> up in the panel </a:t>
            </a:r>
            <a:r>
              <a:rPr lang="it-IT" dirty="0" err="1"/>
              <a:t>discussion</a:t>
            </a:r>
            <a:r>
              <a:rPr lang="it-IT" dirty="0"/>
              <a:t>, </a:t>
            </a:r>
            <a:r>
              <a:rPr lang="it-IT" dirty="0" err="1"/>
              <a:t>but</a:t>
            </a:r>
            <a:r>
              <a:rPr lang="it-IT" dirty="0"/>
              <a:t> </a:t>
            </a:r>
            <a:r>
              <a:rPr lang="it-IT" dirty="0" err="1"/>
              <a:t>we</a:t>
            </a:r>
            <a:r>
              <a:rPr lang="it-IT" dirty="0"/>
              <a:t> </a:t>
            </a:r>
            <a:r>
              <a:rPr lang="it-IT" dirty="0" err="1"/>
              <a:t>would</a:t>
            </a:r>
            <a:r>
              <a:rPr lang="it-IT" dirty="0"/>
              <a:t> </a:t>
            </a:r>
            <a:r>
              <a:rPr lang="it-IT" dirty="0" err="1"/>
              <a:t>not</a:t>
            </a:r>
            <a:r>
              <a:rPr lang="it-IT" dirty="0"/>
              <a:t> call for a </a:t>
            </a:r>
            <a:r>
              <a:rPr lang="it-IT" dirty="0" err="1"/>
              <a:t>legal</a:t>
            </a:r>
            <a:r>
              <a:rPr lang="it-IT" dirty="0"/>
              <a:t> mandate </a:t>
            </a:r>
            <a:r>
              <a:rPr lang="it-IT" dirty="0" err="1"/>
              <a:t>at</a:t>
            </a:r>
            <a:r>
              <a:rPr lang="it-IT" dirty="0"/>
              <a:t> </a:t>
            </a:r>
            <a:r>
              <a:rPr lang="it-IT" dirty="0" err="1"/>
              <a:t>this</a:t>
            </a:r>
            <a:r>
              <a:rPr lang="it-IT" dirty="0"/>
              <a:t> time.</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Turning</a:t>
            </a:r>
            <a:r>
              <a:rPr lang="it-IT" dirty="0"/>
              <a:t> to the GDPR, </a:t>
            </a:r>
            <a:r>
              <a:rPr lang="it-IT" dirty="0" err="1"/>
              <a:t>questions</a:t>
            </a:r>
            <a:r>
              <a:rPr lang="it-IT" dirty="0"/>
              <a:t> </a:t>
            </a:r>
            <a:r>
              <a:rPr lang="it-IT" dirty="0" err="1"/>
              <a:t>arose</a:t>
            </a:r>
            <a:r>
              <a:rPr lang="it-IT" dirty="0"/>
              <a:t> </a:t>
            </a:r>
            <a:r>
              <a:rPr lang="it-IT" dirty="0" err="1"/>
              <a:t>early</a:t>
            </a:r>
            <a:r>
              <a:rPr lang="it-IT" dirty="0"/>
              <a:t> on </a:t>
            </a:r>
            <a:r>
              <a:rPr lang="it-IT" dirty="0" err="1"/>
              <a:t>if</a:t>
            </a:r>
            <a:r>
              <a:rPr lang="it-IT" dirty="0"/>
              <a:t> RoIPD by design </a:t>
            </a:r>
            <a:r>
              <a:rPr lang="it-IT" dirty="0" err="1"/>
              <a:t>is</a:t>
            </a:r>
            <a:r>
              <a:rPr lang="it-IT" dirty="0"/>
              <a:t> a </a:t>
            </a:r>
            <a:r>
              <a:rPr lang="it-IT" dirty="0" err="1"/>
              <a:t>right</a:t>
            </a:r>
            <a:r>
              <a:rPr lang="it-IT" dirty="0"/>
              <a:t> of access. </a:t>
            </a:r>
            <a:r>
              <a:rPr lang="it-IT" dirty="0" err="1"/>
              <a:t>While</a:t>
            </a:r>
            <a:r>
              <a:rPr lang="it-IT" dirty="0"/>
              <a:t> RoIPD </a:t>
            </a:r>
            <a:r>
              <a:rPr lang="it-IT" dirty="0" err="1"/>
              <a:t>is</a:t>
            </a:r>
            <a:r>
              <a:rPr lang="it-IT" dirty="0"/>
              <a:t> </a:t>
            </a:r>
            <a:r>
              <a:rPr lang="it-IT" dirty="0" err="1"/>
              <a:t>similar</a:t>
            </a:r>
            <a:r>
              <a:rPr lang="it-IT" dirty="0"/>
              <a:t>, </a:t>
            </a:r>
            <a:r>
              <a:rPr lang="it-IT" dirty="0" err="1"/>
              <a:t>it</a:t>
            </a:r>
            <a:r>
              <a:rPr lang="it-IT" dirty="0"/>
              <a:t> </a:t>
            </a:r>
            <a:r>
              <a:rPr lang="it-IT" dirty="0" err="1"/>
              <a:t>is</a:t>
            </a:r>
            <a:r>
              <a:rPr lang="it-IT" dirty="0"/>
              <a:t> </a:t>
            </a:r>
            <a:r>
              <a:rPr lang="it-IT" dirty="0" err="1"/>
              <a:t>not</a:t>
            </a:r>
            <a:r>
              <a:rPr lang="it-IT" dirty="0"/>
              <a:t> a </a:t>
            </a:r>
            <a:r>
              <a:rPr lang="it-IT" dirty="0" err="1"/>
              <a:t>right</a:t>
            </a:r>
            <a:r>
              <a:rPr lang="it-IT" dirty="0"/>
              <a:t> of access. </a:t>
            </a:r>
            <a:r>
              <a:rPr lang="it-IT" dirty="0" err="1"/>
              <a:t>Unlike</a:t>
            </a:r>
            <a:r>
              <a:rPr lang="it-IT" dirty="0"/>
              <a:t> the </a:t>
            </a:r>
            <a:r>
              <a:rPr lang="it-IT" dirty="0" err="1"/>
              <a:t>right</a:t>
            </a:r>
            <a:r>
              <a:rPr lang="it-IT" dirty="0"/>
              <a:t> of access </a:t>
            </a:r>
            <a:r>
              <a:rPr lang="it-IT" dirty="0" err="1"/>
              <a:t>which</a:t>
            </a:r>
            <a:r>
              <a:rPr lang="it-IT" dirty="0"/>
              <a:t> </a:t>
            </a:r>
            <a:r>
              <a:rPr lang="it-IT" dirty="0" err="1"/>
              <a:t>is</a:t>
            </a:r>
            <a:r>
              <a:rPr lang="it-IT" dirty="0"/>
              <a:t> </a:t>
            </a:r>
            <a:r>
              <a:rPr lang="it-IT" dirty="0" err="1"/>
              <a:t>initated</a:t>
            </a:r>
            <a:r>
              <a:rPr lang="it-IT" dirty="0"/>
              <a:t> by a </a:t>
            </a:r>
            <a:r>
              <a:rPr lang="it-IT" dirty="0" err="1"/>
              <a:t>participant</a:t>
            </a:r>
            <a:r>
              <a:rPr lang="it-IT" dirty="0"/>
              <a:t> and </a:t>
            </a:r>
            <a:r>
              <a:rPr lang="it-IT" dirty="0" err="1"/>
              <a:t>determined</a:t>
            </a:r>
            <a:r>
              <a:rPr lang="it-IT" dirty="0"/>
              <a:t> by the data controller on a case-by-case </a:t>
            </a:r>
            <a:r>
              <a:rPr lang="it-IT" dirty="0" err="1"/>
              <a:t>basis</a:t>
            </a:r>
            <a:r>
              <a:rPr lang="it-IT" dirty="0"/>
              <a:t>, RoIPD </a:t>
            </a:r>
            <a:r>
              <a:rPr lang="it-IT" dirty="0" err="1"/>
              <a:t>is</a:t>
            </a:r>
            <a:r>
              <a:rPr lang="it-IT" dirty="0"/>
              <a:t> a sponsor-</a:t>
            </a:r>
            <a:r>
              <a:rPr lang="it-IT" dirty="0" err="1"/>
              <a:t>initaited</a:t>
            </a:r>
            <a:r>
              <a:rPr lang="it-IT" dirty="0"/>
              <a:t> </a:t>
            </a:r>
            <a:r>
              <a:rPr lang="it-IT" dirty="0" err="1"/>
              <a:t>process</a:t>
            </a:r>
            <a:r>
              <a:rPr lang="it-IT" dirty="0"/>
              <a:t> in </a:t>
            </a:r>
            <a:r>
              <a:rPr lang="it-IT" dirty="0" err="1"/>
              <a:t>which</a:t>
            </a:r>
            <a:r>
              <a:rPr lang="it-IT" dirty="0"/>
              <a:t> data </a:t>
            </a:r>
            <a:r>
              <a:rPr lang="it-IT" dirty="0" err="1"/>
              <a:t>is</a:t>
            </a:r>
            <a:r>
              <a:rPr lang="it-IT" dirty="0"/>
              <a:t> </a:t>
            </a:r>
            <a:r>
              <a:rPr lang="it-IT" dirty="0" err="1"/>
              <a:t>returned</a:t>
            </a:r>
            <a:r>
              <a:rPr lang="it-IT" dirty="0"/>
              <a:t> </a:t>
            </a:r>
            <a:r>
              <a:rPr lang="it-IT" dirty="0" err="1"/>
              <a:t>if</a:t>
            </a:r>
            <a:r>
              <a:rPr lang="it-IT" dirty="0"/>
              <a:t> a </a:t>
            </a:r>
            <a:r>
              <a:rPr lang="it-IT" dirty="0" err="1"/>
              <a:t>participant</a:t>
            </a:r>
            <a:r>
              <a:rPr lang="it-IT" dirty="0"/>
              <a:t> </a:t>
            </a:r>
            <a:r>
              <a:rPr lang="it-IT" dirty="0" err="1"/>
              <a:t>agrees</a:t>
            </a:r>
            <a:r>
              <a:rPr lang="it-IT" dirty="0"/>
              <a:t>.</a:t>
            </a:r>
          </a:p>
          <a:p>
            <a:r>
              <a:rPr lang="it-IT" dirty="0" err="1"/>
              <a:t>Since</a:t>
            </a:r>
            <a:r>
              <a:rPr lang="it-IT" dirty="0"/>
              <a:t> </a:t>
            </a:r>
            <a:r>
              <a:rPr lang="it-IT" dirty="0" err="1"/>
              <a:t>it</a:t>
            </a:r>
            <a:r>
              <a:rPr lang="it-IT" dirty="0"/>
              <a:t> </a:t>
            </a:r>
            <a:r>
              <a:rPr lang="it-IT" dirty="0" err="1"/>
              <a:t>is</a:t>
            </a:r>
            <a:r>
              <a:rPr lang="it-IT" dirty="0"/>
              <a:t> </a:t>
            </a:r>
            <a:r>
              <a:rPr lang="it-IT" dirty="0" err="1"/>
              <a:t>not</a:t>
            </a:r>
            <a:r>
              <a:rPr lang="it-IT" dirty="0"/>
              <a:t> a </a:t>
            </a:r>
            <a:r>
              <a:rPr lang="it-IT" dirty="0" err="1"/>
              <a:t>right</a:t>
            </a:r>
            <a:r>
              <a:rPr lang="it-IT" dirty="0"/>
              <a:t> of access, </a:t>
            </a:r>
            <a:r>
              <a:rPr lang="it-IT" dirty="0" err="1"/>
              <a:t>we</a:t>
            </a:r>
            <a:r>
              <a:rPr lang="it-IT" dirty="0"/>
              <a:t> do </a:t>
            </a:r>
            <a:r>
              <a:rPr lang="it-IT" dirty="0" err="1"/>
              <a:t>need</a:t>
            </a:r>
            <a:r>
              <a:rPr lang="it-IT" dirty="0"/>
              <a:t> a </a:t>
            </a:r>
            <a:r>
              <a:rPr lang="it-IT" dirty="0" err="1"/>
              <a:t>lawful</a:t>
            </a:r>
            <a:r>
              <a:rPr lang="it-IT" dirty="0"/>
              <a:t> </a:t>
            </a:r>
            <a:r>
              <a:rPr lang="it-IT" dirty="0" err="1"/>
              <a:t>basis</a:t>
            </a:r>
            <a:r>
              <a:rPr lang="it-IT" dirty="0"/>
              <a:t> for RoIPD </a:t>
            </a:r>
            <a:r>
              <a:rPr lang="it-IT" dirty="0" err="1"/>
              <a:t>which</a:t>
            </a:r>
            <a:r>
              <a:rPr lang="it-IT" dirty="0"/>
              <a:t> </a:t>
            </a:r>
            <a:r>
              <a:rPr lang="it-IT" dirty="0" err="1"/>
              <a:t>is</a:t>
            </a:r>
            <a:r>
              <a:rPr lang="it-IT" dirty="0"/>
              <a:t> a data processing activity. Can </a:t>
            </a:r>
            <a:r>
              <a:rPr lang="it-IT" dirty="0" err="1"/>
              <a:t>this</a:t>
            </a:r>
            <a:r>
              <a:rPr lang="it-IT" dirty="0"/>
              <a:t> processing activity </a:t>
            </a:r>
            <a:r>
              <a:rPr lang="it-IT" dirty="0" err="1"/>
              <a:t>fall</a:t>
            </a:r>
            <a:r>
              <a:rPr lang="it-IT" dirty="0"/>
              <a:t> under the the </a:t>
            </a:r>
            <a:r>
              <a:rPr lang="it-IT" dirty="0" err="1"/>
              <a:t>lawful</a:t>
            </a:r>
            <a:r>
              <a:rPr lang="it-IT" dirty="0"/>
              <a:t> </a:t>
            </a:r>
            <a:r>
              <a:rPr lang="it-IT" dirty="0" err="1"/>
              <a:t>basis</a:t>
            </a:r>
            <a:r>
              <a:rPr lang="it-IT" dirty="0"/>
              <a:t> for the clinical trial </a:t>
            </a:r>
            <a:r>
              <a:rPr lang="it-IT" dirty="0" err="1"/>
              <a:t>itself</a:t>
            </a:r>
            <a:r>
              <a:rPr lang="it-IT" dirty="0"/>
              <a:t>. From </a:t>
            </a:r>
            <a:r>
              <a:rPr lang="it-IT" dirty="0" err="1"/>
              <a:t>our</a:t>
            </a:r>
            <a:r>
              <a:rPr lang="it-IT" dirty="0"/>
              <a:t> </a:t>
            </a:r>
            <a:r>
              <a:rPr lang="it-IT" dirty="0" err="1"/>
              <a:t>analysis</a:t>
            </a:r>
            <a:r>
              <a:rPr lang="it-IT" dirty="0"/>
              <a:t>, </a:t>
            </a:r>
            <a:r>
              <a:rPr lang="it-IT" dirty="0" err="1"/>
              <a:t>it</a:t>
            </a:r>
            <a:r>
              <a:rPr lang="it-IT" dirty="0"/>
              <a:t> </a:t>
            </a:r>
            <a:r>
              <a:rPr lang="it-IT" dirty="0" err="1"/>
              <a:t>also</a:t>
            </a:r>
            <a:r>
              <a:rPr lang="it-IT" dirty="0"/>
              <a:t> </a:t>
            </a:r>
            <a:r>
              <a:rPr lang="it-IT" dirty="0" err="1"/>
              <a:t>depends</a:t>
            </a:r>
            <a:r>
              <a:rPr lang="it-IT" dirty="0"/>
              <a:t> on the </a:t>
            </a:r>
            <a:r>
              <a:rPr lang="it-IT" dirty="0" err="1"/>
              <a:t>approach</a:t>
            </a:r>
            <a:r>
              <a:rPr lang="it-IT" dirty="0"/>
              <a:t> to RoIPD </a:t>
            </a:r>
            <a:r>
              <a:rPr lang="it-IT" dirty="0" err="1"/>
              <a:t>that</a:t>
            </a:r>
            <a:r>
              <a:rPr lang="it-IT" dirty="0"/>
              <a:t> </a:t>
            </a:r>
            <a:r>
              <a:rPr lang="it-IT" dirty="0" err="1"/>
              <a:t>is</a:t>
            </a:r>
            <a:r>
              <a:rPr lang="it-IT" dirty="0"/>
              <a:t> </a:t>
            </a:r>
            <a:r>
              <a:rPr lang="it-IT" dirty="0" err="1"/>
              <a:t>taken</a:t>
            </a:r>
            <a:r>
              <a:rPr lang="it-IT" dirty="0"/>
              <a:t>. </a:t>
            </a:r>
            <a:r>
              <a:rPr lang="it-IT" dirty="0" err="1"/>
              <a:t>Having</a:t>
            </a:r>
            <a:r>
              <a:rPr lang="it-IT" dirty="0"/>
              <a:t> </a:t>
            </a:r>
            <a:r>
              <a:rPr lang="it-IT" dirty="0" err="1"/>
              <a:t>looked</a:t>
            </a:r>
            <a:r>
              <a:rPr lang="it-IT" dirty="0"/>
              <a:t> </a:t>
            </a:r>
            <a:r>
              <a:rPr lang="it-IT" dirty="0" err="1"/>
              <a:t>at</a:t>
            </a:r>
            <a:r>
              <a:rPr lang="it-IT" dirty="0"/>
              <a:t> the </a:t>
            </a:r>
            <a:r>
              <a:rPr lang="it-IT" dirty="0" err="1"/>
              <a:t>guidance</a:t>
            </a:r>
            <a:r>
              <a:rPr lang="it-IT" dirty="0"/>
              <a:t> on </a:t>
            </a:r>
            <a:r>
              <a:rPr lang="it-IT" dirty="0" err="1"/>
              <a:t>this</a:t>
            </a:r>
            <a:r>
              <a:rPr lang="it-IT" dirty="0"/>
              <a:t> point, a key </a:t>
            </a:r>
            <a:r>
              <a:rPr lang="it-IT" dirty="0" err="1"/>
              <a:t>question</a:t>
            </a:r>
            <a:r>
              <a:rPr lang="it-IT" dirty="0"/>
              <a:t> </a:t>
            </a:r>
            <a:r>
              <a:rPr lang="it-IT" dirty="0" err="1"/>
              <a:t>is</a:t>
            </a:r>
            <a:r>
              <a:rPr lang="it-IT" dirty="0"/>
              <a:t> </a:t>
            </a:r>
            <a:r>
              <a:rPr lang="it-IT" dirty="0" err="1"/>
              <a:t>whether</a:t>
            </a:r>
            <a:r>
              <a:rPr lang="it-IT" dirty="0"/>
              <a:t> RoIPD </a:t>
            </a:r>
            <a:r>
              <a:rPr lang="it-IT" dirty="0" err="1"/>
              <a:t>would</a:t>
            </a:r>
            <a:r>
              <a:rPr lang="it-IT" dirty="0"/>
              <a:t> </a:t>
            </a:r>
            <a:r>
              <a:rPr lang="it-IT" dirty="0" err="1"/>
              <a:t>fall</a:t>
            </a:r>
            <a:r>
              <a:rPr lang="it-IT" dirty="0"/>
              <a:t> under the </a:t>
            </a:r>
            <a:r>
              <a:rPr lang="it-IT" dirty="0" err="1"/>
              <a:t>primary</a:t>
            </a:r>
            <a:r>
              <a:rPr lang="it-IT" dirty="0"/>
              <a:t> use of the clinical trial. </a:t>
            </a:r>
            <a:r>
              <a:rPr lang="en-GB" dirty="0"/>
              <a:t>Clinical trials can achieve their objectives without returning individual data, suggesting RoIPD may fall outside the trial’s </a:t>
            </a:r>
            <a:r>
              <a:rPr lang="en-GB" i="1" dirty="0"/>
              <a:t>primary use</a:t>
            </a:r>
            <a:r>
              <a:rPr lang="en-GB" dirty="0"/>
              <a:t>. However, if RoIPD by design is taken up, that there is this intentional approach to returning data in which data return is embedded within the clinical trial, a stronger case for data return to fall under the lawful basis of the clinical trial can be made. </a:t>
            </a:r>
          </a:p>
          <a:p>
            <a:r>
              <a:rPr lang="en-GB" dirty="0"/>
              <a:t>In the absence of legal guidance on this point, it may be advisable to identify a legal basis. In our analysis, we concluded that consent is the most suitable.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endParaRPr lang="it-IT" dirty="0"/>
          </a:p>
        </p:txBody>
      </p:sp>
      <p:sp>
        <p:nvSpPr>
          <p:cNvPr id="4" name="Segnaposto numero diapositiva 3"/>
          <p:cNvSpPr>
            <a:spLocks noGrp="1"/>
          </p:cNvSpPr>
          <p:nvPr>
            <p:ph type="sldNum" sz="quarter" idx="5"/>
          </p:nvPr>
        </p:nvSpPr>
        <p:spPr/>
        <p:txBody>
          <a:bodyPr/>
          <a:lstStyle/>
          <a:p>
            <a:fld id="{5425C8F5-2C63-4B25-9C48-AB16D0D924EF}" type="slidenum">
              <a:rPr lang="en-US" smtClean="0"/>
              <a:t>6</a:t>
            </a:fld>
            <a:endParaRPr lang="en-US"/>
          </a:p>
        </p:txBody>
      </p:sp>
    </p:spTree>
    <p:extLst>
      <p:ext uri="{BB962C8B-B14F-4D97-AF65-F5344CB8AC3E}">
        <p14:creationId xmlns:p14="http://schemas.microsoft.com/office/powerpoint/2010/main" val="3846217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The consent process will vary according to whether data is returned via a platform, via an individual, or a combination of a platform and a person. </a:t>
            </a:r>
          </a:p>
          <a:p>
            <a:r>
              <a:rPr lang="it-IT" dirty="0" err="1"/>
              <a:t>Consent</a:t>
            </a:r>
            <a:r>
              <a:rPr lang="it-IT" dirty="0"/>
              <a:t> </a:t>
            </a:r>
            <a:r>
              <a:rPr lang="it-IT" dirty="0" err="1"/>
              <a:t>is</a:t>
            </a:r>
            <a:r>
              <a:rPr lang="it-IT" dirty="0"/>
              <a:t> a </a:t>
            </a:r>
            <a:r>
              <a:rPr lang="it-IT" dirty="0" err="1"/>
              <a:t>process</a:t>
            </a:r>
            <a:r>
              <a:rPr lang="it-IT" dirty="0"/>
              <a:t> and RoIPD can be </a:t>
            </a:r>
            <a:r>
              <a:rPr lang="it-IT" dirty="0" err="1"/>
              <a:t>discussed</a:t>
            </a:r>
            <a:r>
              <a:rPr lang="it-IT" dirty="0"/>
              <a:t> </a:t>
            </a:r>
            <a:r>
              <a:rPr lang="it-IT" dirty="0" err="1"/>
              <a:t>at</a:t>
            </a:r>
            <a:r>
              <a:rPr lang="it-IT" dirty="0"/>
              <a:t> 3 </a:t>
            </a:r>
            <a:r>
              <a:rPr lang="it-IT" dirty="0" err="1"/>
              <a:t>different</a:t>
            </a:r>
            <a:r>
              <a:rPr lang="it-IT" dirty="0"/>
              <a:t> </a:t>
            </a:r>
            <a:r>
              <a:rPr lang="it-IT" dirty="0" err="1"/>
              <a:t>junctures</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Guidance</a:t>
            </a:r>
            <a:r>
              <a:rPr lang="it-IT" dirty="0"/>
              <a:t> </a:t>
            </a:r>
            <a:r>
              <a:rPr lang="it-IT" dirty="0" err="1"/>
              <a:t>we</a:t>
            </a:r>
            <a:r>
              <a:rPr lang="it-IT" dirty="0"/>
              <a:t> </a:t>
            </a:r>
            <a:r>
              <a:rPr lang="it-IT" dirty="0" err="1"/>
              <a:t>speak</a:t>
            </a:r>
            <a:r>
              <a:rPr lang="it-IT" dirty="0"/>
              <a:t> of the </a:t>
            </a:r>
            <a:r>
              <a:rPr lang="it-IT" dirty="0" err="1"/>
              <a:t>importance</a:t>
            </a:r>
            <a:r>
              <a:rPr lang="it-IT" dirty="0"/>
              <a:t> of health </a:t>
            </a:r>
            <a:r>
              <a:rPr lang="it-IT" dirty="0" err="1"/>
              <a:t>literacy</a:t>
            </a:r>
            <a:r>
              <a:rPr lang="it-IT" dirty="0"/>
              <a:t>. </a:t>
            </a:r>
            <a:r>
              <a:rPr lang="it-IT" dirty="0" err="1"/>
              <a:t>We</a:t>
            </a:r>
            <a:r>
              <a:rPr lang="it-IT" dirty="0"/>
              <a:t> </a:t>
            </a:r>
            <a:r>
              <a:rPr lang="it-IT" dirty="0" err="1"/>
              <a:t>encourage</a:t>
            </a:r>
            <a:r>
              <a:rPr lang="it-IT" dirty="0"/>
              <a:t> the </a:t>
            </a:r>
            <a:r>
              <a:rPr lang="it-IT" dirty="0" err="1"/>
              <a:t>development</a:t>
            </a:r>
            <a:r>
              <a:rPr lang="it-IT" dirty="0"/>
              <a:t> of </a:t>
            </a:r>
            <a:r>
              <a:rPr lang="en-US" sz="1200" kern="1200" dirty="0">
                <a:solidFill>
                  <a:schemeClr val="tx1"/>
                </a:solidFill>
                <a:effectLst/>
                <a:latin typeface="+mn-lt"/>
                <a:ea typeface="+mn-ea"/>
                <a:cs typeface="+mn-cs"/>
              </a:rPr>
              <a:t>basic health literacy tools, such as glossaries and links to relevant information, along with communication aids like images, audio, and video materials, to support the RoIPD process. These tools help address literacy gaps and communication challenges and we recommend the sharing of these tools to foster a community of practice in this area.</a:t>
            </a:r>
            <a:endParaRPr lang="en-I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our discussions on those involved in the return of data, we decided to focus on the </a:t>
            </a:r>
            <a:r>
              <a:rPr lang="en-US" sz="1200" i="1" kern="1200" dirty="0">
                <a:solidFill>
                  <a:schemeClr val="tx1"/>
                </a:solidFill>
                <a:effectLst/>
                <a:latin typeface="+mn-lt"/>
                <a:ea typeface="+mn-ea"/>
                <a:cs typeface="+mn-cs"/>
              </a:rPr>
              <a:t>skills</a:t>
            </a:r>
            <a:r>
              <a:rPr lang="en-US" sz="1200" kern="1200" dirty="0">
                <a:solidFill>
                  <a:schemeClr val="tx1"/>
                </a:solidFill>
                <a:effectLst/>
                <a:latin typeface="+mn-lt"/>
                <a:ea typeface="+mn-ea"/>
                <a:cs typeface="+mn-cs"/>
              </a:rPr>
              <a:t> of the individual who is engaging with the participant, rather than their </a:t>
            </a:r>
            <a:r>
              <a:rPr lang="en-US" sz="1200" i="1" kern="1200" dirty="0">
                <a:solidFill>
                  <a:schemeClr val="tx1"/>
                </a:solidFill>
                <a:effectLst/>
                <a:latin typeface="+mn-lt"/>
                <a:ea typeface="+mn-ea"/>
                <a:cs typeface="+mn-cs"/>
              </a:rPr>
              <a:t>profession. </a:t>
            </a:r>
            <a:r>
              <a:rPr lang="en-US" sz="1200" kern="1200" dirty="0">
                <a:solidFill>
                  <a:schemeClr val="tx1"/>
                </a:solidFill>
                <a:effectLst/>
                <a:latin typeface="+mn-lt"/>
                <a:ea typeface="+mn-ea"/>
                <a:cs typeface="+mn-cs"/>
              </a:rPr>
              <a:t>Thus, discussions on the RoIPD can be done by a research nurse or a healthcare professional and/or supported by communication experts such as cultural medicators and patient </a:t>
            </a:r>
            <a:r>
              <a:rPr lang="en-US" sz="1200" kern="1200" dirty="0" err="1">
                <a:solidFill>
                  <a:schemeClr val="tx1"/>
                </a:solidFill>
                <a:effectLst/>
                <a:latin typeface="+mn-lt"/>
                <a:ea typeface="+mn-ea"/>
                <a:cs typeface="+mn-cs"/>
              </a:rPr>
              <a:t>organisations</a:t>
            </a:r>
            <a:r>
              <a:rPr lang="en-US" sz="1200" kern="1200" dirty="0">
                <a:solidFill>
                  <a:schemeClr val="tx1"/>
                </a:solidFill>
                <a:effectLst/>
                <a:latin typeface="+mn-lt"/>
                <a:ea typeface="+mn-ea"/>
                <a:cs typeface="+mn-cs"/>
              </a:rPr>
              <a:t>. To guarantee the principles of beneficence and utility it is advisable to involve a health care professional in the process of clinical data return to facilitate the understanding of the data and eventual clinical implications. </a:t>
            </a:r>
            <a:endParaRPr lang="en-IE"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5425C8F5-2C63-4B25-9C48-AB16D0D924EF}" type="slidenum">
              <a:rPr lang="en-US" smtClean="0"/>
              <a:t>7</a:t>
            </a:fld>
            <a:endParaRPr lang="en-US"/>
          </a:p>
        </p:txBody>
      </p:sp>
    </p:spTree>
    <p:extLst>
      <p:ext uri="{BB962C8B-B14F-4D97-AF65-F5344CB8AC3E}">
        <p14:creationId xmlns:p14="http://schemas.microsoft.com/office/powerpoint/2010/main" val="2807691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A co-creation process for protocols on RoIPD is strongly encouraged that can involve investigators in the clinical trial and patient groups.   Co-creation improves transparency, confers agency to the participant, and helps ensure that the concerns, safety and needs of the participants are considered while not compromising the integrity of the trial results and subsequent outcomes for patients. </a:t>
            </a:r>
            <a:endParaRPr lang="en-I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RoIPD plan does not need to be co-created for every trial. RoIPD plans can be co-created for different types of clinical trials.  These RoIPD are encouraged to be shared. As RoIPD will be part of the clinical trial protocol, it will require approval by a REC. Furthermore, any modifications to the RoIPD process need REC endorsement, as required by ICH GCP.</a:t>
            </a:r>
            <a:endParaRPr lang="en-I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developing RoIPD protocols, discussions within FACILITAE have considered the following to be important to be discussed…</a:t>
            </a:r>
          </a:p>
          <a:p>
            <a:r>
              <a:rPr lang="en-US" sz="1200" kern="1200" dirty="0">
                <a:solidFill>
                  <a:schemeClr val="tx1"/>
                </a:solidFill>
                <a:effectLst/>
                <a:latin typeface="+mn-lt"/>
                <a:ea typeface="+mn-ea"/>
                <a:cs typeface="+mn-cs"/>
              </a:rPr>
              <a:t>Consent process: The process for providing participants with information and obtaining their consent should be included in the protocol</a:t>
            </a:r>
          </a:p>
          <a:p>
            <a:r>
              <a:rPr lang="en-US" sz="1200" kern="1200" dirty="0">
                <a:solidFill>
                  <a:schemeClr val="tx1"/>
                </a:solidFill>
                <a:effectLst/>
                <a:latin typeface="+mn-lt"/>
                <a:ea typeface="+mn-ea"/>
                <a:cs typeface="+mn-cs"/>
              </a:rPr>
              <a:t>The protocol should clearly articulate the roles of all parties involved, including sponsors, investigators, participant representatives. ethics committees, data managers. This clarity will help ensure that each stakeholder understands their duties and the expectations placed upon them. For example, the Sponsor is ultimately responsible for ensuring that there is a RoIPD plan in place and that this plan is </a:t>
            </a:r>
            <a:r>
              <a:rPr lang="en-US" sz="1200" kern="1200" dirty="0" err="1">
                <a:solidFill>
                  <a:schemeClr val="tx1"/>
                </a:solidFill>
                <a:effectLst/>
                <a:latin typeface="+mn-lt"/>
                <a:ea typeface="+mn-ea"/>
                <a:cs typeface="+mn-cs"/>
              </a:rPr>
              <a:t>operationalised</a:t>
            </a:r>
            <a:r>
              <a:rPr lang="en-US" sz="1200" kern="1200" dirty="0">
                <a:solidFill>
                  <a:schemeClr val="tx1"/>
                </a:solidFill>
                <a:effectLst/>
                <a:latin typeface="+mn-lt"/>
                <a:ea typeface="+mn-ea"/>
                <a:cs typeface="+mn-cs"/>
              </a:rPr>
              <a:t> at each site.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Participants should be informed about what data will be returned during the clinical trial and at what point during the clinical trial they should expect this return. It is encouraged that there is ongoing communication during the trial with participants on when data can be made available, and this should be communicated to participants. If certain data can only be returned after the clinical trial, participants will need to be informed why this can only be made available after the trial.</a:t>
            </a:r>
            <a:endParaRPr lang="en-I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protocol should define the data to be returned and data that will not be returned. The data to be returned is a topic of ongoing debate within FACILITATE and we expect to issue guidance on this point in 2026</a:t>
            </a:r>
            <a:endParaRPr lang="en-IE" sz="1200" kern="1200" dirty="0">
              <a:solidFill>
                <a:schemeClr val="tx1"/>
              </a:solidFill>
              <a:effectLst/>
              <a:latin typeface="+mn-lt"/>
              <a:ea typeface="+mn-ea"/>
              <a:cs typeface="+mn-cs"/>
            </a:endParaRPr>
          </a:p>
          <a:p>
            <a:r>
              <a:rPr lang="en-GB" dirty="0"/>
              <a:t>Align all procedures with existing ethical guidelines and legal requirements, GDPR, national ethical and legal requirements and ICH GCP. This alignment should focus on protecting participant privacy and ensuring data security, quality and integrity.</a:t>
            </a:r>
            <a:endParaRPr lang="it-IT" dirty="0"/>
          </a:p>
          <a:p>
            <a:endParaRPr lang="it-IT" dirty="0"/>
          </a:p>
        </p:txBody>
      </p:sp>
      <p:sp>
        <p:nvSpPr>
          <p:cNvPr id="4" name="Segnaposto numero diapositiva 3"/>
          <p:cNvSpPr>
            <a:spLocks noGrp="1"/>
          </p:cNvSpPr>
          <p:nvPr>
            <p:ph type="sldNum" sz="quarter" idx="5"/>
          </p:nvPr>
        </p:nvSpPr>
        <p:spPr/>
        <p:txBody>
          <a:bodyPr/>
          <a:lstStyle/>
          <a:p>
            <a:fld id="{5425C8F5-2C63-4B25-9C48-AB16D0D924EF}" type="slidenum">
              <a:rPr lang="en-US" smtClean="0"/>
              <a:t>8</a:t>
            </a:fld>
            <a:endParaRPr lang="en-US"/>
          </a:p>
        </p:txBody>
      </p:sp>
    </p:spTree>
    <p:extLst>
      <p:ext uri="{BB962C8B-B14F-4D97-AF65-F5344CB8AC3E}">
        <p14:creationId xmlns:p14="http://schemas.microsoft.com/office/powerpoint/2010/main" val="4006715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0FDC89E-9F78-DC4A-A028-B389C599F4D7}" type="slidenum">
              <a:rPr lang="it-IT" smtClean="0"/>
              <a:t>22</a:t>
            </a:fld>
            <a:endParaRPr lang="it-IT"/>
          </a:p>
        </p:txBody>
      </p:sp>
    </p:spTree>
    <p:extLst>
      <p:ext uri="{BB962C8B-B14F-4D97-AF65-F5344CB8AC3E}">
        <p14:creationId xmlns:p14="http://schemas.microsoft.com/office/powerpoint/2010/main" val="652586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4/13/26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4/13/26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4/13/26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02031-BA2A-ECE5-82F5-1D560F566FD3}"/>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5509A9C7-09A5-C0C9-ACAF-4D97721B100A}"/>
              </a:ext>
            </a:extLst>
          </p:cNvPr>
          <p:cNvSpPr>
            <a:spLocks noGrp="1"/>
          </p:cNvSpPr>
          <p:nvPr>
            <p:ph type="subTitle" idx="1"/>
          </p:nvPr>
        </p:nvSpPr>
        <p:spPr/>
        <p:txBody>
          <a:bodyPr/>
          <a:lstStyle/>
          <a:p>
            <a:endParaRPr lang="en-GB"/>
          </a:p>
        </p:txBody>
      </p:sp>
      <p:pic>
        <p:nvPicPr>
          <p:cNvPr id="4" name="Content Placeholder 4" descr="A person's head with a blue brain&#10;&#10;Description automatically generated">
            <a:extLst>
              <a:ext uri="{FF2B5EF4-FFF2-40B4-BE49-F238E27FC236}">
                <a16:creationId xmlns:a16="http://schemas.microsoft.com/office/drawing/2014/main" id="{DF90AFAD-A6CE-1117-62CD-B32F93981A42}"/>
              </a:ext>
            </a:extLst>
          </p:cNvPr>
          <p:cNvPicPr>
            <a:picLocks noChangeAspect="1"/>
          </p:cNvPicPr>
          <p:nvPr/>
        </p:nvPicPr>
        <p:blipFill>
          <a:blip r:embed="rId2"/>
          <a:stretch>
            <a:fillRect/>
          </a:stretch>
        </p:blipFill>
        <p:spPr>
          <a:xfrm>
            <a:off x="-3" y="-228600"/>
            <a:ext cx="16256003" cy="9144001"/>
          </a:xfrm>
          <a:prstGeom prst="rect">
            <a:avLst/>
          </a:prstGeom>
        </p:spPr>
      </p:pic>
      <p:sp>
        <p:nvSpPr>
          <p:cNvPr id="5" name="CasellaDiTesto 4">
            <a:extLst>
              <a:ext uri="{FF2B5EF4-FFF2-40B4-BE49-F238E27FC236}">
                <a16:creationId xmlns:a16="http://schemas.microsoft.com/office/drawing/2014/main" id="{9412CF4E-3B12-4339-D3BF-04DB00B4BD09}"/>
              </a:ext>
            </a:extLst>
          </p:cNvPr>
          <p:cNvSpPr txBox="1"/>
          <p:nvPr/>
        </p:nvSpPr>
        <p:spPr>
          <a:xfrm>
            <a:off x="6146800" y="5600700"/>
            <a:ext cx="9162737" cy="2246769"/>
          </a:xfrm>
          <a:prstGeom prst="rect">
            <a:avLst/>
          </a:prstGeom>
          <a:solidFill>
            <a:schemeClr val="accent1"/>
          </a:solidFill>
        </p:spPr>
        <p:txBody>
          <a:bodyPr wrap="square" rtlCol="0">
            <a:spAutoFit/>
          </a:bodyPr>
          <a:lstStyle/>
          <a:p>
            <a:pPr algn="ctr"/>
            <a:r>
              <a:rPr lang="it-IT" sz="2800" dirty="0">
                <a:solidFill>
                  <a:schemeClr val="bg1"/>
                </a:solidFill>
              </a:rPr>
              <a:t>Johanna Blom, Professor of </a:t>
            </a:r>
            <a:r>
              <a:rPr lang="it-IT" sz="2800" dirty="0" err="1">
                <a:solidFill>
                  <a:schemeClr val="bg1"/>
                </a:solidFill>
              </a:rPr>
              <a:t>Pediatric</a:t>
            </a:r>
            <a:r>
              <a:rPr lang="it-IT" sz="2800" dirty="0">
                <a:solidFill>
                  <a:schemeClr val="bg1"/>
                </a:solidFill>
              </a:rPr>
              <a:t> </a:t>
            </a:r>
            <a:r>
              <a:rPr lang="it-IT" sz="2800" dirty="0" err="1">
                <a:solidFill>
                  <a:schemeClr val="bg1"/>
                </a:solidFill>
              </a:rPr>
              <a:t>Neuroscience</a:t>
            </a:r>
            <a:r>
              <a:rPr lang="it-IT" sz="2800" dirty="0">
                <a:solidFill>
                  <a:schemeClr val="bg1"/>
                </a:solidFill>
              </a:rPr>
              <a:t> and </a:t>
            </a:r>
            <a:r>
              <a:rPr lang="it-IT" sz="2800" dirty="0" err="1">
                <a:solidFill>
                  <a:schemeClr val="bg1"/>
                </a:solidFill>
              </a:rPr>
              <a:t>Psychobiology</a:t>
            </a:r>
            <a:r>
              <a:rPr lang="it-IT" sz="2800" dirty="0">
                <a:solidFill>
                  <a:schemeClr val="bg1"/>
                </a:solidFill>
              </a:rPr>
              <a:t>, UNIMORE </a:t>
            </a:r>
          </a:p>
          <a:p>
            <a:pPr algn="ctr"/>
            <a:r>
              <a:rPr lang="it-IT" sz="2800" dirty="0">
                <a:solidFill>
                  <a:schemeClr val="bg1"/>
                </a:solidFill>
              </a:rPr>
              <a:t>&amp;</a:t>
            </a:r>
          </a:p>
          <a:p>
            <a:pPr algn="ctr"/>
            <a:r>
              <a:rPr lang="it-IT" sz="2800" dirty="0">
                <a:solidFill>
                  <a:schemeClr val="bg1"/>
                </a:solidFill>
              </a:rPr>
              <a:t>Daniela Quaggia, Senior Project Manager</a:t>
            </a:r>
          </a:p>
          <a:p>
            <a:pPr algn="ctr"/>
            <a:r>
              <a:rPr lang="it-IT" sz="2800" dirty="0">
                <a:solidFill>
                  <a:schemeClr val="bg1"/>
                </a:solidFill>
              </a:rPr>
              <a:t>Active </a:t>
            </a:r>
            <a:r>
              <a:rPr lang="it-IT" sz="2800" dirty="0" err="1">
                <a:solidFill>
                  <a:schemeClr val="bg1"/>
                </a:solidFill>
              </a:rPr>
              <a:t>Citizenship</a:t>
            </a:r>
            <a:r>
              <a:rPr lang="it-IT" sz="2800" dirty="0">
                <a:solidFill>
                  <a:schemeClr val="bg1"/>
                </a:solidFill>
              </a:rPr>
              <a:t> Network</a:t>
            </a:r>
          </a:p>
        </p:txBody>
      </p:sp>
    </p:spTree>
    <p:extLst>
      <p:ext uri="{BB962C8B-B14F-4D97-AF65-F5344CB8AC3E}">
        <p14:creationId xmlns:p14="http://schemas.microsoft.com/office/powerpoint/2010/main" val="982824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pic>
        <p:nvPicPr>
          <p:cNvPr id="3" name="Picture 2">
            <a:extLst>
              <a:ext uri="{FF2B5EF4-FFF2-40B4-BE49-F238E27FC236}">
                <a16:creationId xmlns:a16="http://schemas.microsoft.com/office/drawing/2014/main" id="{2A177F08-78CE-DB39-9334-76DCEFFA40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7900" y="8851900"/>
            <a:ext cx="1282700" cy="2921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
        <p:nvSpPr>
          <p:cNvPr id="3" name="CasellaDiTesto 2">
            <a:extLst>
              <a:ext uri="{FF2B5EF4-FFF2-40B4-BE49-F238E27FC236}">
                <a16:creationId xmlns:a16="http://schemas.microsoft.com/office/drawing/2014/main" id="{918FB860-0AF0-C037-2659-20B76AA52351}"/>
              </a:ext>
            </a:extLst>
          </p:cNvPr>
          <p:cNvSpPr txBox="1"/>
          <p:nvPr/>
        </p:nvSpPr>
        <p:spPr>
          <a:xfrm>
            <a:off x="736600" y="304800"/>
            <a:ext cx="5638800" cy="1200329"/>
          </a:xfrm>
          <a:prstGeom prst="rect">
            <a:avLst/>
          </a:prstGeom>
          <a:noFill/>
        </p:spPr>
        <p:txBody>
          <a:bodyPr wrap="square" rtlCol="0">
            <a:spAutoFit/>
          </a:bodyPr>
          <a:lstStyle/>
          <a:p>
            <a:r>
              <a:rPr lang="it-IT" sz="3600" b="1" dirty="0"/>
              <a:t>The core </a:t>
            </a:r>
            <a:r>
              <a:rPr lang="it-IT" sz="3600" b="1" dirty="0" err="1"/>
              <a:t>principle</a:t>
            </a:r>
            <a:r>
              <a:rPr lang="it-IT" sz="3600" dirty="0"/>
              <a:t>: </a:t>
            </a:r>
            <a:r>
              <a:rPr lang="it-IT" sz="3600" dirty="0" err="1"/>
              <a:t>Separation</a:t>
            </a:r>
            <a:r>
              <a:rPr lang="it-IT" sz="3600" dirty="0"/>
              <a:t> of </a:t>
            </a:r>
            <a:r>
              <a:rPr lang="it-IT" sz="3600" dirty="0" err="1"/>
              <a:t>decision</a:t>
            </a:r>
            <a:r>
              <a:rPr lang="it-IT" sz="3600" dirty="0"/>
              <a:t> </a:t>
            </a:r>
            <a:r>
              <a:rPr lang="it-IT" sz="3600" dirty="0" err="1"/>
              <a:t>layers</a:t>
            </a:r>
            <a:endParaRPr lang="it-IT" sz="3600" dirty="0"/>
          </a:p>
        </p:txBody>
      </p:sp>
      <p:pic>
        <p:nvPicPr>
          <p:cNvPr id="4" name="Picture 3">
            <a:extLst>
              <a:ext uri="{FF2B5EF4-FFF2-40B4-BE49-F238E27FC236}">
                <a16:creationId xmlns:a16="http://schemas.microsoft.com/office/drawing/2014/main" id="{96039FE6-CA96-8BD1-E292-FA1527F64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7900" y="8851900"/>
            <a:ext cx="1282700" cy="2921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pic>
        <p:nvPicPr>
          <p:cNvPr id="3" name="Picture 2">
            <a:extLst>
              <a:ext uri="{FF2B5EF4-FFF2-40B4-BE49-F238E27FC236}">
                <a16:creationId xmlns:a16="http://schemas.microsoft.com/office/drawing/2014/main" id="{F2C7501B-9CE6-E916-DCF8-A2D8E7FF0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7900" y="8851900"/>
            <a:ext cx="1282700" cy="2921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
        <p:nvSpPr>
          <p:cNvPr id="3" name="CasellaDiTesto 2">
            <a:extLst>
              <a:ext uri="{FF2B5EF4-FFF2-40B4-BE49-F238E27FC236}">
                <a16:creationId xmlns:a16="http://schemas.microsoft.com/office/drawing/2014/main" id="{9931AFAF-0049-1300-9CA2-FF09BD0A8BB9}"/>
              </a:ext>
            </a:extLst>
          </p:cNvPr>
          <p:cNvSpPr txBox="1"/>
          <p:nvPr/>
        </p:nvSpPr>
        <p:spPr>
          <a:xfrm>
            <a:off x="889000" y="304800"/>
            <a:ext cx="10287000" cy="646331"/>
          </a:xfrm>
          <a:prstGeom prst="rect">
            <a:avLst/>
          </a:prstGeom>
          <a:noFill/>
        </p:spPr>
        <p:txBody>
          <a:bodyPr wrap="square" rtlCol="0">
            <a:spAutoFit/>
          </a:bodyPr>
          <a:lstStyle/>
          <a:p>
            <a:r>
              <a:rPr lang="it-IT" sz="3600" b="1" dirty="0"/>
              <a:t>Module 2: Site </a:t>
            </a:r>
            <a:r>
              <a:rPr lang="it-IT" sz="3600" b="1" dirty="0" err="1"/>
              <a:t>selection</a:t>
            </a:r>
            <a:r>
              <a:rPr lang="it-IT" sz="3600" b="1" dirty="0"/>
              <a:t> and the </a:t>
            </a:r>
            <a:r>
              <a:rPr lang="it-IT" sz="3600" b="1" dirty="0" err="1"/>
              <a:t>logic</a:t>
            </a:r>
            <a:r>
              <a:rPr lang="it-IT" sz="3600" b="1" dirty="0"/>
              <a:t> of </a:t>
            </a:r>
            <a:r>
              <a:rPr lang="it-IT" sz="3600" b="1" dirty="0" err="1"/>
              <a:t>enablement</a:t>
            </a:r>
            <a:endParaRPr lang="it-IT" sz="3600" b="1" dirty="0"/>
          </a:p>
        </p:txBody>
      </p:sp>
      <p:pic>
        <p:nvPicPr>
          <p:cNvPr id="4" name="Picture 3">
            <a:extLst>
              <a:ext uri="{FF2B5EF4-FFF2-40B4-BE49-F238E27FC236}">
                <a16:creationId xmlns:a16="http://schemas.microsoft.com/office/drawing/2014/main" id="{7A115BC5-E03B-14C9-729F-FCFF4BF22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7900" y="8851900"/>
            <a:ext cx="1282700" cy="2921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pic>
        <p:nvPicPr>
          <p:cNvPr id="3" name="Picture 2">
            <a:extLst>
              <a:ext uri="{FF2B5EF4-FFF2-40B4-BE49-F238E27FC236}">
                <a16:creationId xmlns:a16="http://schemas.microsoft.com/office/drawing/2014/main" id="{CFB8EA79-3A78-804B-E735-C09FCEDDD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7900" y="8851900"/>
            <a:ext cx="1282700" cy="2921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pic>
        <p:nvPicPr>
          <p:cNvPr id="3" name="Picture 2">
            <a:extLst>
              <a:ext uri="{FF2B5EF4-FFF2-40B4-BE49-F238E27FC236}">
                <a16:creationId xmlns:a16="http://schemas.microsoft.com/office/drawing/2014/main" id="{D39B7CD1-E196-1433-D1E1-F0A6B281F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7900" y="8851900"/>
            <a:ext cx="1282700" cy="2921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pic>
        <p:nvPicPr>
          <p:cNvPr id="3" name="Picture 2">
            <a:extLst>
              <a:ext uri="{FF2B5EF4-FFF2-40B4-BE49-F238E27FC236}">
                <a16:creationId xmlns:a16="http://schemas.microsoft.com/office/drawing/2014/main" id="{34788BB2-C522-6EE3-0061-60B10FCD3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7900" y="8851900"/>
            <a:ext cx="1282700" cy="2921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041400" y="619006"/>
            <a:ext cx="15214600" cy="8486894"/>
          </a:xfrm>
          <a:prstGeom prst="rect">
            <a:avLst/>
          </a:prstGeom>
        </p:spPr>
      </p:pic>
      <p:sp>
        <p:nvSpPr>
          <p:cNvPr id="3" name="CasellaDiTesto 2">
            <a:extLst>
              <a:ext uri="{FF2B5EF4-FFF2-40B4-BE49-F238E27FC236}">
                <a16:creationId xmlns:a16="http://schemas.microsoft.com/office/drawing/2014/main" id="{A1098960-5353-FB0E-2EEE-37C8A0BE155A}"/>
              </a:ext>
            </a:extLst>
          </p:cNvPr>
          <p:cNvSpPr txBox="1"/>
          <p:nvPr/>
        </p:nvSpPr>
        <p:spPr>
          <a:xfrm>
            <a:off x="431800" y="304800"/>
            <a:ext cx="13868400" cy="1323439"/>
          </a:xfrm>
          <a:prstGeom prst="rect">
            <a:avLst/>
          </a:prstGeom>
          <a:noFill/>
        </p:spPr>
        <p:txBody>
          <a:bodyPr wrap="square" rtlCol="0">
            <a:spAutoFit/>
          </a:bodyPr>
          <a:lstStyle/>
          <a:p>
            <a:r>
              <a:rPr lang="it-IT" sz="4400" b="1" dirty="0"/>
              <a:t>The </a:t>
            </a:r>
            <a:r>
              <a:rPr lang="it-IT" sz="4400" b="1" dirty="0" err="1"/>
              <a:t>Decision</a:t>
            </a:r>
            <a:r>
              <a:rPr lang="it-IT" sz="4400" b="1" dirty="0"/>
              <a:t> Gates Architecture: </a:t>
            </a:r>
          </a:p>
          <a:p>
            <a:r>
              <a:rPr lang="it-IT" sz="3600" b="1" dirty="0" err="1"/>
              <a:t>Formalizing</a:t>
            </a:r>
            <a:r>
              <a:rPr lang="it-IT" sz="3600" b="1" dirty="0"/>
              <a:t> accountability </a:t>
            </a:r>
            <a:r>
              <a:rPr lang="it-IT" sz="3600" b="1" dirty="0" err="1"/>
              <a:t>at</a:t>
            </a:r>
            <a:r>
              <a:rPr lang="it-IT" sz="3600" b="1" dirty="0"/>
              <a:t> the end of the </a:t>
            </a:r>
            <a:r>
              <a:rPr lang="it-IT" sz="3600" b="1" dirty="0" err="1"/>
              <a:t>readiness</a:t>
            </a:r>
            <a:r>
              <a:rPr lang="it-IT" sz="3600" b="1" dirty="0"/>
              <a:t> </a:t>
            </a:r>
            <a:r>
              <a:rPr lang="it-IT" sz="3600" b="1" dirty="0" err="1"/>
              <a:t>assessment</a:t>
            </a:r>
            <a:r>
              <a:rPr lang="it-IT" sz="3600" b="1" dirty="0"/>
              <a:t> </a:t>
            </a:r>
          </a:p>
        </p:txBody>
      </p:sp>
      <p:pic>
        <p:nvPicPr>
          <p:cNvPr id="4" name="Picture 3">
            <a:extLst>
              <a:ext uri="{FF2B5EF4-FFF2-40B4-BE49-F238E27FC236}">
                <a16:creationId xmlns:a16="http://schemas.microsoft.com/office/drawing/2014/main" id="{A9573F43-CA3B-0EED-F51A-3397733D1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7900" y="8851900"/>
            <a:ext cx="1282700" cy="2921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pic>
        <p:nvPicPr>
          <p:cNvPr id="3" name="Picture 2">
            <a:extLst>
              <a:ext uri="{FF2B5EF4-FFF2-40B4-BE49-F238E27FC236}">
                <a16:creationId xmlns:a16="http://schemas.microsoft.com/office/drawing/2014/main" id="{4D921F68-AEE3-7D04-32CA-8A018ACE3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7900" y="8851900"/>
            <a:ext cx="1282700" cy="2921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pic>
        <p:nvPicPr>
          <p:cNvPr id="3" name="Picture 2">
            <a:extLst>
              <a:ext uri="{FF2B5EF4-FFF2-40B4-BE49-F238E27FC236}">
                <a16:creationId xmlns:a16="http://schemas.microsoft.com/office/drawing/2014/main" id="{44A50BBF-9217-41B1-D010-B447F67D6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7900" y="8851900"/>
            <a:ext cx="1282700" cy="2921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FCBFB-E798-01A3-52F4-FE674DDD0EFF}"/>
              </a:ext>
            </a:extLst>
          </p:cNvPr>
          <p:cNvSpPr>
            <a:spLocks noGrp="1"/>
          </p:cNvSpPr>
          <p:nvPr>
            <p:ph type="title"/>
          </p:nvPr>
        </p:nvSpPr>
        <p:spPr/>
        <p:txBody>
          <a:bodyPr/>
          <a:lstStyle/>
          <a:p>
            <a:endParaRPr lang="en-GB"/>
          </a:p>
        </p:txBody>
      </p:sp>
      <p:pic>
        <p:nvPicPr>
          <p:cNvPr id="5" name="Content Placeholder 4" descr="A person and person looking at each other&#10;&#10;Description automatically generated">
            <a:extLst>
              <a:ext uri="{FF2B5EF4-FFF2-40B4-BE49-F238E27FC236}">
                <a16:creationId xmlns:a16="http://schemas.microsoft.com/office/drawing/2014/main" id="{23765156-1078-7F42-EB39-335CC0C54F23}"/>
              </a:ext>
            </a:extLst>
          </p:cNvPr>
          <p:cNvPicPr>
            <a:picLocks noGrp="1" noChangeAspect="1"/>
          </p:cNvPicPr>
          <p:nvPr>
            <p:ph idx="1"/>
          </p:nvPr>
        </p:nvPicPr>
        <p:blipFill>
          <a:blip r:embed="rId2"/>
          <a:stretch>
            <a:fillRect/>
          </a:stretch>
        </p:blipFill>
        <p:spPr>
          <a:xfrm>
            <a:off x="1" y="0"/>
            <a:ext cx="16260599" cy="9146587"/>
          </a:xfrm>
        </p:spPr>
      </p:pic>
    </p:spTree>
    <p:extLst>
      <p:ext uri="{BB962C8B-B14F-4D97-AF65-F5344CB8AC3E}">
        <p14:creationId xmlns:p14="http://schemas.microsoft.com/office/powerpoint/2010/main" val="1923987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srcRect b="2801"/>
          <a:stretch/>
        </p:blipFill>
        <p:spPr>
          <a:xfrm>
            <a:off x="0" y="38100"/>
            <a:ext cx="16794744" cy="9105900"/>
          </a:xfrm>
          <a:prstGeom prst="rect">
            <a:avLst/>
          </a:prstGeom>
        </p:spPr>
      </p:pic>
      <p:pic>
        <p:nvPicPr>
          <p:cNvPr id="5" name="Picture 4">
            <a:extLst>
              <a:ext uri="{FF2B5EF4-FFF2-40B4-BE49-F238E27FC236}">
                <a16:creationId xmlns:a16="http://schemas.microsoft.com/office/drawing/2014/main" id="{D2AAC9C1-BA5E-EAD1-106E-45839D6A4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7950" y="4464050"/>
            <a:ext cx="800100" cy="2159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105900"/>
          </a:xfrm>
          <a:prstGeom prst="rect">
            <a:avLst/>
          </a:prstGeom>
        </p:spPr>
      </p:pic>
      <p:sp>
        <p:nvSpPr>
          <p:cNvPr id="5" name="Rectangle 4">
            <a:extLst>
              <a:ext uri="{FF2B5EF4-FFF2-40B4-BE49-F238E27FC236}">
                <a16:creationId xmlns:a16="http://schemas.microsoft.com/office/drawing/2014/main" id="{C6EE21E0-EF98-8667-9516-75BE1BFD0C80}"/>
              </a:ext>
            </a:extLst>
          </p:cNvPr>
          <p:cNvSpPr/>
          <p:nvPr/>
        </p:nvSpPr>
        <p:spPr>
          <a:xfrm>
            <a:off x="14681200" y="8610600"/>
            <a:ext cx="1562410" cy="435827"/>
          </a:xfrm>
          <a:prstGeom prst="rect">
            <a:avLst/>
          </a:prstGeom>
          <a:solidFill>
            <a:srgbClr val="0C25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Immagine che contiene testo, schermata, Carattere&#10;&#10;Il contenuto generato dall'IA potrebbe non essere corretto.">
            <a:extLst>
              <a:ext uri="{FF2B5EF4-FFF2-40B4-BE49-F238E27FC236}">
                <a16:creationId xmlns:a16="http://schemas.microsoft.com/office/drawing/2014/main" id="{1A87D13A-8771-AAE2-689F-44A7A5D26A35}"/>
              </a:ext>
            </a:extLst>
          </p:cNvPr>
          <p:cNvPicPr>
            <a:picLocks noChangeAspect="1"/>
          </p:cNvPicPr>
          <p:nvPr/>
        </p:nvPicPr>
        <p:blipFill>
          <a:blip r:embed="rId3"/>
          <a:stretch>
            <a:fillRect/>
          </a:stretch>
        </p:blipFill>
        <p:spPr>
          <a:xfrm>
            <a:off x="-63500" y="0"/>
            <a:ext cx="16383003" cy="9144000"/>
          </a:xfrm>
          <a:prstGeom prst="rect">
            <a:avLst/>
          </a:prstGeom>
        </p:spPr>
      </p:pic>
      <p:sp>
        <p:nvSpPr>
          <p:cNvPr id="2" name="Rectangle 1">
            <a:extLst>
              <a:ext uri="{FF2B5EF4-FFF2-40B4-BE49-F238E27FC236}">
                <a16:creationId xmlns:a16="http://schemas.microsoft.com/office/drawing/2014/main" id="{9789184F-10FC-ED0F-EC65-8A927C8B7AE5}"/>
              </a:ext>
            </a:extLst>
          </p:cNvPr>
          <p:cNvSpPr/>
          <p:nvPr/>
        </p:nvSpPr>
        <p:spPr>
          <a:xfrm>
            <a:off x="14986000" y="8839200"/>
            <a:ext cx="1257610" cy="2834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81373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BB659-AB51-CFE6-D7FF-EA016142793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3379227-442A-88C8-5037-898FEE6307C5}"/>
              </a:ext>
            </a:extLst>
          </p:cNvPr>
          <p:cNvSpPr>
            <a:spLocks noGrp="1"/>
          </p:cNvSpPr>
          <p:nvPr>
            <p:ph idx="1"/>
          </p:nvPr>
        </p:nvSpPr>
        <p:spPr/>
        <p:txBody>
          <a:bodyPr/>
          <a:lstStyle/>
          <a:p>
            <a:endParaRPr lang="en-GB"/>
          </a:p>
        </p:txBody>
      </p:sp>
      <p:pic>
        <p:nvPicPr>
          <p:cNvPr id="4" name="Picture 3" descr="A blue and white poster with text&#10;&#10;Description automatically generated">
            <a:extLst>
              <a:ext uri="{FF2B5EF4-FFF2-40B4-BE49-F238E27FC236}">
                <a16:creationId xmlns:a16="http://schemas.microsoft.com/office/drawing/2014/main" id="{769610FE-1F63-D5BB-6C0D-9C8DD7D03864}"/>
              </a:ext>
            </a:extLst>
          </p:cNvPr>
          <p:cNvPicPr>
            <a:picLocks noChangeAspect="1"/>
          </p:cNvPicPr>
          <p:nvPr/>
        </p:nvPicPr>
        <p:blipFill>
          <a:blip r:embed="rId2"/>
          <a:stretch>
            <a:fillRect/>
          </a:stretch>
        </p:blipFill>
        <p:spPr>
          <a:xfrm>
            <a:off x="0" y="0"/>
            <a:ext cx="16256000" cy="9144000"/>
          </a:xfrm>
          <a:prstGeom prst="rect">
            <a:avLst/>
          </a:prstGeom>
        </p:spPr>
      </p:pic>
    </p:spTree>
    <p:extLst>
      <p:ext uri="{BB962C8B-B14F-4D97-AF65-F5344CB8AC3E}">
        <p14:creationId xmlns:p14="http://schemas.microsoft.com/office/powerpoint/2010/main" val="3137392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109A465C-58D6-B336-01F2-7097D78062A3}"/>
              </a:ext>
            </a:extLst>
          </p:cNvPr>
          <p:cNvPicPr>
            <a:picLocks noChangeAspect="1"/>
          </p:cNvPicPr>
          <p:nvPr/>
        </p:nvPicPr>
        <p:blipFill>
          <a:blip r:embed="rId2"/>
          <a:srcRect/>
          <a:stretch>
            <a:fillRect/>
          </a:stretch>
        </p:blipFill>
        <p:spPr>
          <a:xfrm>
            <a:off x="918852" y="8411678"/>
            <a:ext cx="860449" cy="573991"/>
          </a:xfrm>
          <a:prstGeom prst="rect">
            <a:avLst/>
          </a:prstGeom>
        </p:spPr>
      </p:pic>
      <p:sp>
        <p:nvSpPr>
          <p:cNvPr id="9" name="TextBox 8">
            <a:extLst>
              <a:ext uri="{FF2B5EF4-FFF2-40B4-BE49-F238E27FC236}">
                <a16:creationId xmlns:a16="http://schemas.microsoft.com/office/drawing/2014/main" id="{86B9780A-FC28-6CB6-CE67-D8D8D9AA08CC}"/>
              </a:ext>
            </a:extLst>
          </p:cNvPr>
          <p:cNvSpPr txBox="1"/>
          <p:nvPr/>
        </p:nvSpPr>
        <p:spPr>
          <a:xfrm>
            <a:off x="1910095" y="8348803"/>
            <a:ext cx="11998162" cy="827086"/>
          </a:xfrm>
          <a:prstGeom prst="rect">
            <a:avLst/>
          </a:prstGeom>
        </p:spPr>
        <p:txBody>
          <a:bodyPr lIns="0" tIns="0" rIns="0" bIns="0" rtlCol="0" anchor="t">
            <a:spAutoFit/>
          </a:bodyPr>
          <a:lstStyle/>
          <a:p>
            <a:pPr>
              <a:lnSpc>
                <a:spcPts val="2237"/>
              </a:lnSpc>
            </a:pPr>
            <a:r>
              <a:rPr lang="en-US" sz="1598">
                <a:solidFill>
                  <a:srgbClr val="000000"/>
                </a:solidFill>
                <a:latin typeface="Roboto"/>
              </a:rPr>
              <a:t>This project has received funding from the Innovative Medicines Initiative 2 Joint Undertaking (JU) under grant agreement No 101034366. The JU receives support from the European Union’s Horizon 2020 research and innovation program and EFPIA.</a:t>
            </a:r>
          </a:p>
          <a:p>
            <a:pPr>
              <a:lnSpc>
                <a:spcPts val="2237"/>
              </a:lnSpc>
              <a:spcBef>
                <a:spcPct val="0"/>
              </a:spcBef>
            </a:pPr>
            <a:endParaRPr lang="en-US" sz="1598">
              <a:solidFill>
                <a:srgbClr val="000000"/>
              </a:solidFill>
              <a:latin typeface="Roboto"/>
            </a:endParaRPr>
          </a:p>
        </p:txBody>
      </p:sp>
      <p:pic>
        <p:nvPicPr>
          <p:cNvPr id="10" name="Image 3">
            <a:extLst>
              <a:ext uri="{FF2B5EF4-FFF2-40B4-BE49-F238E27FC236}">
                <a16:creationId xmlns:a16="http://schemas.microsoft.com/office/drawing/2014/main" id="{8233FA87-C34D-7B5C-3A56-42C272B502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6388" y="8450690"/>
            <a:ext cx="710761" cy="414611"/>
          </a:xfrm>
          <a:prstGeom prst="rect">
            <a:avLst/>
          </a:prstGeom>
          <a:noFill/>
          <a:ln>
            <a:noFill/>
          </a:ln>
        </p:spPr>
      </p:pic>
      <p:pic>
        <p:nvPicPr>
          <p:cNvPr id="11" name="Image 5">
            <a:extLst>
              <a:ext uri="{FF2B5EF4-FFF2-40B4-BE49-F238E27FC236}">
                <a16:creationId xmlns:a16="http://schemas.microsoft.com/office/drawing/2014/main" id="{08A1E0B6-DA62-D168-14A8-82EFCE0538D4}"/>
              </a:ext>
            </a:extLst>
          </p:cNvPr>
          <p:cNvPicPr>
            <a:picLocks noChangeAspect="1"/>
          </p:cNvPicPr>
          <p:nvPr/>
        </p:nvPicPr>
        <p:blipFill>
          <a:blip r:embed="rId4"/>
          <a:stretch>
            <a:fillRect/>
          </a:stretch>
        </p:blipFill>
        <p:spPr>
          <a:xfrm>
            <a:off x="13356571" y="8500048"/>
            <a:ext cx="1103372" cy="315894"/>
          </a:xfrm>
          <a:prstGeom prst="rect">
            <a:avLst/>
          </a:prstGeom>
        </p:spPr>
      </p:pic>
      <p:sp>
        <p:nvSpPr>
          <p:cNvPr id="18" name="Rectangle 17">
            <a:extLst>
              <a:ext uri="{FF2B5EF4-FFF2-40B4-BE49-F238E27FC236}">
                <a16:creationId xmlns:a16="http://schemas.microsoft.com/office/drawing/2014/main" id="{AD124973-74AE-C483-E1EB-7077EA942CB2}"/>
              </a:ext>
            </a:extLst>
          </p:cNvPr>
          <p:cNvSpPr/>
          <p:nvPr/>
        </p:nvSpPr>
        <p:spPr>
          <a:xfrm>
            <a:off x="14091562" y="467364"/>
            <a:ext cx="1617892" cy="1499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99"/>
          </a:p>
        </p:txBody>
      </p:sp>
      <p:pic>
        <p:nvPicPr>
          <p:cNvPr id="23" name="Picture 22" descr="A group of logos and text&#10;&#10;Description automatically generated">
            <a:extLst>
              <a:ext uri="{FF2B5EF4-FFF2-40B4-BE49-F238E27FC236}">
                <a16:creationId xmlns:a16="http://schemas.microsoft.com/office/drawing/2014/main" id="{315E7CBA-3310-0567-B9FA-1EB25F23BED6}"/>
              </a:ext>
            </a:extLst>
          </p:cNvPr>
          <p:cNvPicPr>
            <a:picLocks noChangeAspect="1"/>
          </p:cNvPicPr>
          <p:nvPr/>
        </p:nvPicPr>
        <p:blipFill rotWithShape="1">
          <a:blip r:embed="rId5">
            <a:extLst>
              <a:ext uri="{28A0092B-C50C-407E-A947-70E740481C1C}">
                <a14:useLocalDpi xmlns:a14="http://schemas.microsoft.com/office/drawing/2010/main" val="0"/>
              </a:ext>
            </a:extLst>
          </a:blip>
          <a:srcRect b="11966"/>
          <a:stretch/>
        </p:blipFill>
        <p:spPr>
          <a:xfrm>
            <a:off x="-25400" y="0"/>
            <a:ext cx="16281400" cy="8140101"/>
          </a:xfrm>
          <a:prstGeom prst="rect">
            <a:avLst/>
          </a:prstGeom>
        </p:spPr>
      </p:pic>
      <p:sp>
        <p:nvSpPr>
          <p:cNvPr id="19" name="Rectangle 18">
            <a:extLst>
              <a:ext uri="{FF2B5EF4-FFF2-40B4-BE49-F238E27FC236}">
                <a16:creationId xmlns:a16="http://schemas.microsoft.com/office/drawing/2014/main" id="{52AFE6D7-ECF8-B7C5-746B-D54B46B7CF7D}"/>
              </a:ext>
            </a:extLst>
          </p:cNvPr>
          <p:cNvSpPr/>
          <p:nvPr/>
        </p:nvSpPr>
        <p:spPr>
          <a:xfrm>
            <a:off x="934340" y="618420"/>
            <a:ext cx="13541091" cy="60972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Thank you for your attention</a:t>
            </a:r>
          </a:p>
        </p:txBody>
      </p:sp>
      <p:pic>
        <p:nvPicPr>
          <p:cNvPr id="21" name="Picture 20" descr="A group of logos with text&#10;&#10;Description automatically generated">
            <a:extLst>
              <a:ext uri="{FF2B5EF4-FFF2-40B4-BE49-F238E27FC236}">
                <a16:creationId xmlns:a16="http://schemas.microsoft.com/office/drawing/2014/main" id="{D28D2C6D-44A4-6995-9302-0A0A1F74C1BD}"/>
              </a:ext>
            </a:extLst>
          </p:cNvPr>
          <p:cNvPicPr>
            <a:picLocks noChangeAspect="1"/>
          </p:cNvPicPr>
          <p:nvPr/>
        </p:nvPicPr>
        <p:blipFill rotWithShape="1">
          <a:blip r:embed="rId6">
            <a:extLst>
              <a:ext uri="{28A0092B-C50C-407E-A947-70E740481C1C}">
                <a14:useLocalDpi xmlns:a14="http://schemas.microsoft.com/office/drawing/2010/main" val="0"/>
              </a:ext>
            </a:extLst>
          </a:blip>
          <a:srcRect b="1828"/>
          <a:stretch/>
        </p:blipFill>
        <p:spPr>
          <a:xfrm>
            <a:off x="1779921" y="1510040"/>
            <a:ext cx="12766305" cy="5652760"/>
          </a:xfrm>
          <a:prstGeom prst="rect">
            <a:avLst/>
          </a:prstGeom>
        </p:spPr>
      </p:pic>
      <p:pic>
        <p:nvPicPr>
          <p:cNvPr id="26" name="Picture 25" descr="A blue sign with white text&#10;&#10;Description automatically generated">
            <a:extLst>
              <a:ext uri="{FF2B5EF4-FFF2-40B4-BE49-F238E27FC236}">
                <a16:creationId xmlns:a16="http://schemas.microsoft.com/office/drawing/2014/main" id="{0112F245-CD59-41EC-BA93-449AFF8A6C8E}"/>
              </a:ext>
            </a:extLst>
          </p:cNvPr>
          <p:cNvPicPr>
            <a:picLocks noChangeAspect="1"/>
          </p:cNvPicPr>
          <p:nvPr/>
        </p:nvPicPr>
        <p:blipFill rotWithShape="1">
          <a:blip r:embed="rId7">
            <a:extLst>
              <a:ext uri="{28A0092B-C50C-407E-A947-70E740481C1C}">
                <a14:useLocalDpi xmlns:a14="http://schemas.microsoft.com/office/drawing/2010/main" val="0"/>
              </a:ext>
            </a:extLst>
          </a:blip>
          <a:srcRect l="260"/>
          <a:stretch/>
        </p:blipFill>
        <p:spPr>
          <a:xfrm>
            <a:off x="1591395" y="303331"/>
            <a:ext cx="7434574" cy="1158635"/>
          </a:xfrm>
          <a:prstGeom prst="rect">
            <a:avLst/>
          </a:prstGeom>
        </p:spPr>
      </p:pic>
      <p:pic>
        <p:nvPicPr>
          <p:cNvPr id="1027" name="Picture 3">
            <a:extLst>
              <a:ext uri="{FF2B5EF4-FFF2-40B4-BE49-F238E27FC236}">
                <a16:creationId xmlns:a16="http://schemas.microsoft.com/office/drawing/2014/main" id="{71F88D70-BFF0-70C1-2D57-6447AF5DBF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372" y="378773"/>
            <a:ext cx="1674628" cy="1221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690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8E174-0F36-62C2-7CB3-5B7B6916183C}"/>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2BB003BA-73A6-25E3-8B18-CBEE22FAC0E8}"/>
              </a:ext>
            </a:extLst>
          </p:cNvPr>
          <p:cNvSpPr/>
          <p:nvPr/>
        </p:nvSpPr>
        <p:spPr>
          <a:xfrm rot="1018" flipV="1">
            <a:off x="914401" y="8231696"/>
            <a:ext cx="14427200" cy="40"/>
          </a:xfrm>
          <a:prstGeom prst="line">
            <a:avLst/>
          </a:prstGeom>
          <a:ln w="9525" cap="rnd">
            <a:solidFill>
              <a:srgbClr val="000000"/>
            </a:solidFill>
            <a:prstDash val="solid"/>
            <a:headEnd type="none" w="sm" len="sm"/>
            <a:tailEnd type="none" w="sm" len="sm"/>
          </a:ln>
        </p:spPr>
        <p:txBody>
          <a:bodyPr/>
          <a:lstStyle/>
          <a:p>
            <a:endParaRPr lang="it-IT" sz="2400"/>
          </a:p>
        </p:txBody>
      </p:sp>
      <p:sp>
        <p:nvSpPr>
          <p:cNvPr id="22" name="Title 2">
            <a:extLst>
              <a:ext uri="{FF2B5EF4-FFF2-40B4-BE49-F238E27FC236}">
                <a16:creationId xmlns:a16="http://schemas.microsoft.com/office/drawing/2014/main" id="{56834DCD-2191-576A-6A0C-FE7D1469D246}"/>
              </a:ext>
            </a:extLst>
          </p:cNvPr>
          <p:cNvSpPr txBox="1">
            <a:spLocks/>
          </p:cNvSpPr>
          <p:nvPr/>
        </p:nvSpPr>
        <p:spPr>
          <a:xfrm>
            <a:off x="914402" y="464396"/>
            <a:ext cx="6149529" cy="73625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911" b="1" dirty="0">
                <a:solidFill>
                  <a:schemeClr val="bg1"/>
                </a:solidFill>
                <a:latin typeface="Roboto" panose="02000000000000000000" pitchFamily="2" charset="0"/>
                <a:ea typeface="Roboto" panose="02000000000000000000" pitchFamily="2" charset="0"/>
                <a:cs typeface="Roboto" panose="02000000000000000000" pitchFamily="2" charset="0"/>
              </a:rPr>
              <a:t>FACILITATE at a Glance</a:t>
            </a:r>
          </a:p>
        </p:txBody>
      </p:sp>
      <p:pic>
        <p:nvPicPr>
          <p:cNvPr id="24" name="Picture 2">
            <a:extLst>
              <a:ext uri="{FF2B5EF4-FFF2-40B4-BE49-F238E27FC236}">
                <a16:creationId xmlns:a16="http://schemas.microsoft.com/office/drawing/2014/main" id="{07074F4A-175C-0D70-86F1-6491CC5B73AE}"/>
              </a:ext>
            </a:extLst>
          </p:cNvPr>
          <p:cNvPicPr>
            <a:picLocks noChangeAspect="1"/>
          </p:cNvPicPr>
          <p:nvPr/>
        </p:nvPicPr>
        <p:blipFill>
          <a:blip r:embed="rId3"/>
          <a:srcRect/>
          <a:stretch>
            <a:fillRect/>
          </a:stretch>
        </p:blipFill>
        <p:spPr>
          <a:xfrm>
            <a:off x="13559240" y="425998"/>
            <a:ext cx="2696761" cy="1969065"/>
          </a:xfrm>
          <a:prstGeom prst="rect">
            <a:avLst/>
          </a:prstGeom>
        </p:spPr>
      </p:pic>
      <p:pic>
        <p:nvPicPr>
          <p:cNvPr id="6" name="Picture 4">
            <a:extLst>
              <a:ext uri="{FF2B5EF4-FFF2-40B4-BE49-F238E27FC236}">
                <a16:creationId xmlns:a16="http://schemas.microsoft.com/office/drawing/2014/main" id="{4819B8FF-77C5-2DC9-97D3-0F1A5FCC2CE9}"/>
              </a:ext>
            </a:extLst>
          </p:cNvPr>
          <p:cNvPicPr>
            <a:picLocks noChangeAspect="1"/>
          </p:cNvPicPr>
          <p:nvPr/>
        </p:nvPicPr>
        <p:blipFill>
          <a:blip r:embed="rId4"/>
          <a:srcRect/>
          <a:stretch>
            <a:fillRect/>
          </a:stretch>
        </p:blipFill>
        <p:spPr>
          <a:xfrm>
            <a:off x="914402" y="8414049"/>
            <a:ext cx="860980" cy="574345"/>
          </a:xfrm>
          <a:prstGeom prst="rect">
            <a:avLst/>
          </a:prstGeom>
        </p:spPr>
      </p:pic>
      <p:sp>
        <p:nvSpPr>
          <p:cNvPr id="8" name="TextBox 8">
            <a:extLst>
              <a:ext uri="{FF2B5EF4-FFF2-40B4-BE49-F238E27FC236}">
                <a16:creationId xmlns:a16="http://schemas.microsoft.com/office/drawing/2014/main" id="{A2AFB6F3-01DD-B1EC-078B-C29F60FFA970}"/>
              </a:ext>
            </a:extLst>
          </p:cNvPr>
          <p:cNvSpPr txBox="1"/>
          <p:nvPr/>
        </p:nvSpPr>
        <p:spPr>
          <a:xfrm>
            <a:off x="1906257" y="8351136"/>
            <a:ext cx="12005568" cy="827150"/>
          </a:xfrm>
          <a:prstGeom prst="rect">
            <a:avLst/>
          </a:prstGeom>
        </p:spPr>
        <p:txBody>
          <a:bodyPr lIns="0" tIns="0" rIns="0" bIns="0" rtlCol="0" anchor="t">
            <a:spAutoFit/>
          </a:bodyPr>
          <a:lstStyle/>
          <a:p>
            <a:pPr>
              <a:lnSpc>
                <a:spcPts val="2239"/>
              </a:lnSpc>
            </a:pPr>
            <a:r>
              <a:rPr lang="en-US" sz="1599">
                <a:solidFill>
                  <a:srgbClr val="000000"/>
                </a:solidFill>
                <a:latin typeface="Roboto"/>
              </a:rPr>
              <a:t>This project has received funding from the Innovative Medicines Initiative 2 Joint Undertaking (JU) under grant agreement No 101034366. The JU receives support from the European Union’s Horizon 2020 research and innovation program and EFPIA.</a:t>
            </a:r>
          </a:p>
          <a:p>
            <a:pPr>
              <a:lnSpc>
                <a:spcPts val="2239"/>
              </a:lnSpc>
              <a:spcBef>
                <a:spcPct val="0"/>
              </a:spcBef>
            </a:pPr>
            <a:endParaRPr lang="en-US" sz="1599">
              <a:solidFill>
                <a:srgbClr val="000000"/>
              </a:solidFill>
              <a:latin typeface="Roboto"/>
            </a:endParaRPr>
          </a:p>
        </p:txBody>
      </p:sp>
      <p:pic>
        <p:nvPicPr>
          <p:cNvPr id="10" name="Image 3">
            <a:extLst>
              <a:ext uri="{FF2B5EF4-FFF2-40B4-BE49-F238E27FC236}">
                <a16:creationId xmlns:a16="http://schemas.microsoft.com/office/drawing/2014/main" id="{348B46AA-C3E1-5AFD-5AB9-22CAE927CBB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30400" y="8453083"/>
            <a:ext cx="711200" cy="414867"/>
          </a:xfrm>
          <a:prstGeom prst="rect">
            <a:avLst/>
          </a:prstGeom>
          <a:noFill/>
          <a:ln>
            <a:noFill/>
          </a:ln>
        </p:spPr>
      </p:pic>
      <p:pic>
        <p:nvPicPr>
          <p:cNvPr id="11" name="Image 5">
            <a:extLst>
              <a:ext uri="{FF2B5EF4-FFF2-40B4-BE49-F238E27FC236}">
                <a16:creationId xmlns:a16="http://schemas.microsoft.com/office/drawing/2014/main" id="{FF4BEC1C-E68C-0A3F-8DB6-67FA4BF992D2}"/>
              </a:ext>
            </a:extLst>
          </p:cNvPr>
          <p:cNvPicPr>
            <a:picLocks noChangeAspect="1"/>
          </p:cNvPicPr>
          <p:nvPr/>
        </p:nvPicPr>
        <p:blipFill>
          <a:blip r:embed="rId6"/>
          <a:stretch>
            <a:fillRect/>
          </a:stretch>
        </p:blipFill>
        <p:spPr>
          <a:xfrm>
            <a:off x="13359799" y="8502473"/>
            <a:ext cx="1104053" cy="316089"/>
          </a:xfrm>
          <a:prstGeom prst="rect">
            <a:avLst/>
          </a:prstGeom>
        </p:spPr>
      </p:pic>
      <p:sp>
        <p:nvSpPr>
          <p:cNvPr id="52" name="TextBox 7">
            <a:extLst>
              <a:ext uri="{FF2B5EF4-FFF2-40B4-BE49-F238E27FC236}">
                <a16:creationId xmlns:a16="http://schemas.microsoft.com/office/drawing/2014/main" id="{1ACF1960-BB5F-EC7D-3781-0AE5380051C0}"/>
              </a:ext>
            </a:extLst>
          </p:cNvPr>
          <p:cNvSpPr txBox="1"/>
          <p:nvPr/>
        </p:nvSpPr>
        <p:spPr>
          <a:xfrm>
            <a:off x="3431680" y="4304022"/>
            <a:ext cx="3511218" cy="1395126"/>
          </a:xfrm>
          <a:prstGeom prst="rect">
            <a:avLst/>
          </a:prstGeom>
          <a:noFill/>
        </p:spPr>
        <p:txBody>
          <a:bodyPr wrap="none" lIns="81280" tIns="40640" rIns="81280" bIns="40640" rtlCol="0" anchor="t">
            <a:spAutoFit/>
          </a:bodyPr>
          <a:lstStyle/>
          <a:p>
            <a:pPr algn="ctr"/>
            <a:r>
              <a:rPr lang="en-US" sz="2844" b="1">
                <a:solidFill>
                  <a:schemeClr val="bg1"/>
                </a:solidFill>
                <a:latin typeface="Segoe UI "/>
              </a:rPr>
              <a:t>RETURN individual </a:t>
            </a:r>
            <a:endParaRPr lang="id-ID" sz="2844" b="1">
              <a:solidFill>
                <a:schemeClr val="bg1"/>
              </a:solidFill>
              <a:latin typeface="Segoe UI "/>
            </a:endParaRPr>
          </a:p>
          <a:p>
            <a:pPr algn="ctr"/>
            <a:r>
              <a:rPr lang="en-US" sz="2844" b="1">
                <a:solidFill>
                  <a:schemeClr val="bg1"/>
                </a:solidFill>
                <a:latin typeface="Segoe UI "/>
              </a:rPr>
              <a:t>Clinical Trial </a:t>
            </a:r>
            <a:r>
              <a:rPr lang="en-US" sz="2489" b="1">
                <a:solidFill>
                  <a:schemeClr val="bg1"/>
                </a:solidFill>
                <a:latin typeface="Segoe UI "/>
              </a:rPr>
              <a:t>data</a:t>
            </a:r>
            <a:r>
              <a:rPr lang="en-US" sz="2844" b="1">
                <a:solidFill>
                  <a:schemeClr val="bg1"/>
                </a:solidFill>
                <a:latin typeface="Segoe UI "/>
              </a:rPr>
              <a:t> </a:t>
            </a:r>
          </a:p>
          <a:p>
            <a:pPr algn="ctr"/>
            <a:r>
              <a:rPr lang="en-US" sz="2844" b="1">
                <a:solidFill>
                  <a:schemeClr val="bg1"/>
                </a:solidFill>
                <a:latin typeface="Segoe UI "/>
              </a:rPr>
              <a:t>to participant</a:t>
            </a:r>
            <a:endParaRPr lang="id-ID" sz="2844" b="1">
              <a:solidFill>
                <a:schemeClr val="bg1"/>
              </a:solidFill>
              <a:latin typeface="Segoe UI "/>
            </a:endParaRPr>
          </a:p>
        </p:txBody>
      </p:sp>
      <p:grpSp>
        <p:nvGrpSpPr>
          <p:cNvPr id="43" name="Group 241">
            <a:extLst>
              <a:ext uri="{FF2B5EF4-FFF2-40B4-BE49-F238E27FC236}">
                <a16:creationId xmlns:a16="http://schemas.microsoft.com/office/drawing/2014/main" id="{D4DA1CF2-BE37-A4D3-AE99-D5892A7F87D5}"/>
              </a:ext>
            </a:extLst>
          </p:cNvPr>
          <p:cNvGrpSpPr/>
          <p:nvPr/>
        </p:nvGrpSpPr>
        <p:grpSpPr>
          <a:xfrm>
            <a:off x="4653654" y="2851121"/>
            <a:ext cx="1262561" cy="1474831"/>
            <a:chOff x="7080882" y="3497941"/>
            <a:chExt cx="790575" cy="800100"/>
          </a:xfrm>
        </p:grpSpPr>
        <p:sp>
          <p:nvSpPr>
            <p:cNvPr id="44" name="Freeform: Shape 157">
              <a:extLst>
                <a:ext uri="{FF2B5EF4-FFF2-40B4-BE49-F238E27FC236}">
                  <a16:creationId xmlns:a16="http://schemas.microsoft.com/office/drawing/2014/main" id="{364370C3-32F8-CBFA-5383-3217D94139A1}"/>
                </a:ext>
              </a:extLst>
            </p:cNvPr>
            <p:cNvSpPr/>
            <p:nvPr/>
          </p:nvSpPr>
          <p:spPr>
            <a:xfrm>
              <a:off x="7204711" y="4050391"/>
              <a:ext cx="247650" cy="57150"/>
            </a:xfrm>
            <a:custGeom>
              <a:avLst/>
              <a:gdLst>
                <a:gd name="connsiteX0" fmla="*/ 219075 w 247650"/>
                <a:gd name="connsiteY0" fmla="*/ 0 h 57150"/>
                <a:gd name="connsiteX1" fmla="*/ 28575 w 247650"/>
                <a:gd name="connsiteY1" fmla="*/ 0 h 57150"/>
                <a:gd name="connsiteX2" fmla="*/ 0 w 247650"/>
                <a:gd name="connsiteY2" fmla="*/ 28575 h 57150"/>
                <a:gd name="connsiteX3" fmla="*/ 28575 w 247650"/>
                <a:gd name="connsiteY3" fmla="*/ 57150 h 57150"/>
                <a:gd name="connsiteX4" fmla="*/ 219075 w 247650"/>
                <a:gd name="connsiteY4" fmla="*/ 57150 h 57150"/>
                <a:gd name="connsiteX5" fmla="*/ 247650 w 247650"/>
                <a:gd name="connsiteY5" fmla="*/ 28575 h 57150"/>
                <a:gd name="connsiteX6" fmla="*/ 219075 w 247650"/>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50" h="57150">
                  <a:moveTo>
                    <a:pt x="219075" y="0"/>
                  </a:moveTo>
                  <a:lnTo>
                    <a:pt x="28575" y="0"/>
                  </a:lnTo>
                  <a:cubicBezTo>
                    <a:pt x="12793" y="0"/>
                    <a:pt x="0" y="12793"/>
                    <a:pt x="0" y="28575"/>
                  </a:cubicBezTo>
                  <a:cubicBezTo>
                    <a:pt x="0" y="44357"/>
                    <a:pt x="12793" y="57150"/>
                    <a:pt x="28575" y="57150"/>
                  </a:cubicBezTo>
                  <a:lnTo>
                    <a:pt x="219075" y="57150"/>
                  </a:lnTo>
                  <a:cubicBezTo>
                    <a:pt x="234857" y="57150"/>
                    <a:pt x="247650" y="44357"/>
                    <a:pt x="247650" y="28575"/>
                  </a:cubicBezTo>
                  <a:cubicBezTo>
                    <a:pt x="247650" y="12793"/>
                    <a:pt x="234857" y="0"/>
                    <a:pt x="219075" y="0"/>
                  </a:cubicBezTo>
                  <a:close/>
                </a:path>
              </a:pathLst>
            </a:custGeom>
            <a:solidFill>
              <a:schemeClr val="bg1"/>
            </a:solidFill>
            <a:ln w="9525" cap="flat">
              <a:noFill/>
              <a:prstDash val="solid"/>
              <a:miter/>
            </a:ln>
          </p:spPr>
          <p:txBody>
            <a:bodyPr rtlCol="0" anchor="ctr"/>
            <a:lstStyle/>
            <a:p>
              <a:endParaRPr lang="es-UY" sz="2132">
                <a:latin typeface="Segoe UI "/>
              </a:endParaRPr>
            </a:p>
          </p:txBody>
        </p:sp>
        <p:sp>
          <p:nvSpPr>
            <p:cNvPr id="45" name="Freeform: Shape 158">
              <a:extLst>
                <a:ext uri="{FF2B5EF4-FFF2-40B4-BE49-F238E27FC236}">
                  <a16:creationId xmlns:a16="http://schemas.microsoft.com/office/drawing/2014/main" id="{E7D2DE02-7A4A-7DF9-EB1B-7BEC5514C0EC}"/>
                </a:ext>
              </a:extLst>
            </p:cNvPr>
            <p:cNvSpPr/>
            <p:nvPr/>
          </p:nvSpPr>
          <p:spPr>
            <a:xfrm>
              <a:off x="7204708" y="4145641"/>
              <a:ext cx="247650" cy="57150"/>
            </a:xfrm>
            <a:custGeom>
              <a:avLst/>
              <a:gdLst>
                <a:gd name="connsiteX0" fmla="*/ 219075 w 247650"/>
                <a:gd name="connsiteY0" fmla="*/ 0 h 57150"/>
                <a:gd name="connsiteX1" fmla="*/ 28575 w 247650"/>
                <a:gd name="connsiteY1" fmla="*/ 0 h 57150"/>
                <a:gd name="connsiteX2" fmla="*/ 0 w 247650"/>
                <a:gd name="connsiteY2" fmla="*/ 28575 h 57150"/>
                <a:gd name="connsiteX3" fmla="*/ 28575 w 247650"/>
                <a:gd name="connsiteY3" fmla="*/ 57150 h 57150"/>
                <a:gd name="connsiteX4" fmla="*/ 219075 w 247650"/>
                <a:gd name="connsiteY4" fmla="*/ 57150 h 57150"/>
                <a:gd name="connsiteX5" fmla="*/ 247650 w 247650"/>
                <a:gd name="connsiteY5" fmla="*/ 28575 h 57150"/>
                <a:gd name="connsiteX6" fmla="*/ 219075 w 247650"/>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50" h="57150">
                  <a:moveTo>
                    <a:pt x="219075" y="0"/>
                  </a:moveTo>
                  <a:lnTo>
                    <a:pt x="28575" y="0"/>
                  </a:lnTo>
                  <a:cubicBezTo>
                    <a:pt x="12793" y="0"/>
                    <a:pt x="0" y="12793"/>
                    <a:pt x="0" y="28575"/>
                  </a:cubicBezTo>
                  <a:cubicBezTo>
                    <a:pt x="0" y="44357"/>
                    <a:pt x="12793" y="57150"/>
                    <a:pt x="28575" y="57150"/>
                  </a:cubicBezTo>
                  <a:lnTo>
                    <a:pt x="219075" y="57150"/>
                  </a:lnTo>
                  <a:cubicBezTo>
                    <a:pt x="234857" y="57150"/>
                    <a:pt x="247650" y="44357"/>
                    <a:pt x="247650" y="28575"/>
                  </a:cubicBezTo>
                  <a:cubicBezTo>
                    <a:pt x="247650" y="12793"/>
                    <a:pt x="234857" y="0"/>
                    <a:pt x="219075" y="0"/>
                  </a:cubicBezTo>
                  <a:close/>
                </a:path>
              </a:pathLst>
            </a:custGeom>
            <a:solidFill>
              <a:schemeClr val="bg1"/>
            </a:solidFill>
            <a:ln w="9525" cap="flat">
              <a:noFill/>
              <a:prstDash val="solid"/>
              <a:miter/>
            </a:ln>
          </p:spPr>
          <p:txBody>
            <a:bodyPr rtlCol="0" anchor="ctr"/>
            <a:lstStyle/>
            <a:p>
              <a:endParaRPr lang="es-UY" sz="2132">
                <a:latin typeface="Segoe UI "/>
              </a:endParaRPr>
            </a:p>
          </p:txBody>
        </p:sp>
        <p:sp>
          <p:nvSpPr>
            <p:cNvPr id="46" name="Freeform: Shape 159">
              <a:extLst>
                <a:ext uri="{FF2B5EF4-FFF2-40B4-BE49-F238E27FC236}">
                  <a16:creationId xmlns:a16="http://schemas.microsoft.com/office/drawing/2014/main" id="{9E9A9C3B-D579-F34D-2875-957AC423D919}"/>
                </a:ext>
              </a:extLst>
            </p:cNvPr>
            <p:cNvSpPr/>
            <p:nvPr/>
          </p:nvSpPr>
          <p:spPr>
            <a:xfrm>
              <a:off x="7266620" y="4240891"/>
              <a:ext cx="123825" cy="57150"/>
            </a:xfrm>
            <a:custGeom>
              <a:avLst/>
              <a:gdLst>
                <a:gd name="connsiteX0" fmla="*/ 61913 w 123825"/>
                <a:gd name="connsiteY0" fmla="*/ 57150 h 57150"/>
                <a:gd name="connsiteX1" fmla="*/ 123825 w 123825"/>
                <a:gd name="connsiteY1" fmla="*/ 0 h 57150"/>
                <a:gd name="connsiteX2" fmla="*/ 0 w 123825"/>
                <a:gd name="connsiteY2" fmla="*/ 0 h 57150"/>
                <a:gd name="connsiteX3" fmla="*/ 61913 w 123825"/>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23825" h="57150">
                  <a:moveTo>
                    <a:pt x="61913" y="57150"/>
                  </a:moveTo>
                  <a:cubicBezTo>
                    <a:pt x="94311" y="57200"/>
                    <a:pt x="121287" y="32299"/>
                    <a:pt x="123825" y="0"/>
                  </a:cubicBezTo>
                  <a:lnTo>
                    <a:pt x="0" y="0"/>
                  </a:lnTo>
                  <a:cubicBezTo>
                    <a:pt x="2627" y="32256"/>
                    <a:pt x="29549" y="57108"/>
                    <a:pt x="61913" y="57150"/>
                  </a:cubicBezTo>
                  <a:close/>
                </a:path>
              </a:pathLst>
            </a:custGeom>
            <a:solidFill>
              <a:schemeClr val="bg1"/>
            </a:solidFill>
            <a:ln w="9525" cap="flat">
              <a:noFill/>
              <a:prstDash val="solid"/>
              <a:miter/>
            </a:ln>
          </p:spPr>
          <p:txBody>
            <a:bodyPr rtlCol="0" anchor="ctr"/>
            <a:lstStyle/>
            <a:p>
              <a:endParaRPr lang="es-UY" sz="2132">
                <a:latin typeface="Segoe UI "/>
              </a:endParaRPr>
            </a:p>
          </p:txBody>
        </p:sp>
        <p:sp>
          <p:nvSpPr>
            <p:cNvPr id="47" name="Freeform: Shape 160">
              <a:extLst>
                <a:ext uri="{FF2B5EF4-FFF2-40B4-BE49-F238E27FC236}">
                  <a16:creationId xmlns:a16="http://schemas.microsoft.com/office/drawing/2014/main" id="{6BA71159-DEDC-0DC0-975E-4B88E15ACC97}"/>
                </a:ext>
              </a:extLst>
            </p:cNvPr>
            <p:cNvSpPr/>
            <p:nvPr/>
          </p:nvSpPr>
          <p:spPr>
            <a:xfrm>
              <a:off x="7080882" y="3497941"/>
              <a:ext cx="790575" cy="514350"/>
            </a:xfrm>
            <a:custGeom>
              <a:avLst/>
              <a:gdLst>
                <a:gd name="connsiteX0" fmla="*/ 576929 w 790575"/>
                <a:gd name="connsiteY0" fmla="*/ 267462 h 514350"/>
                <a:gd name="connsiteX1" fmla="*/ 406527 w 790575"/>
                <a:gd name="connsiteY1" fmla="*/ 353187 h 514350"/>
                <a:gd name="connsiteX2" fmla="*/ 406527 w 790575"/>
                <a:gd name="connsiteY2" fmla="*/ 353187 h 514350"/>
                <a:gd name="connsiteX3" fmla="*/ 392335 w 790575"/>
                <a:gd name="connsiteY3" fmla="*/ 371475 h 514350"/>
                <a:gd name="connsiteX4" fmla="*/ 336614 w 790575"/>
                <a:gd name="connsiteY4" fmla="*/ 457200 h 514350"/>
                <a:gd name="connsiteX5" fmla="*/ 158687 w 790575"/>
                <a:gd name="connsiteY5" fmla="*/ 457200 h 514350"/>
                <a:gd name="connsiteX6" fmla="*/ 102965 w 790575"/>
                <a:gd name="connsiteY6" fmla="*/ 371475 h 514350"/>
                <a:gd name="connsiteX7" fmla="*/ 70771 w 790575"/>
                <a:gd name="connsiteY7" fmla="*/ 319088 h 514350"/>
                <a:gd name="connsiteX8" fmla="*/ 57150 w 790575"/>
                <a:gd name="connsiteY8" fmla="*/ 252413 h 514350"/>
                <a:gd name="connsiteX9" fmla="*/ 57150 w 790575"/>
                <a:gd name="connsiteY9" fmla="*/ 245269 h 514350"/>
                <a:gd name="connsiteX10" fmla="*/ 247650 w 790575"/>
                <a:gd name="connsiteY10" fmla="*/ 57150 h 514350"/>
                <a:gd name="connsiteX11" fmla="*/ 247650 w 790575"/>
                <a:gd name="connsiteY11" fmla="*/ 57150 h 514350"/>
                <a:gd name="connsiteX12" fmla="*/ 438150 w 790575"/>
                <a:gd name="connsiteY12" fmla="*/ 245269 h 514350"/>
                <a:gd name="connsiteX13" fmla="*/ 438150 w 790575"/>
                <a:gd name="connsiteY13" fmla="*/ 245269 h 514350"/>
                <a:gd name="connsiteX14" fmla="*/ 438150 w 790575"/>
                <a:gd name="connsiteY14" fmla="*/ 246983 h 514350"/>
                <a:gd name="connsiteX15" fmla="*/ 466725 w 790575"/>
                <a:gd name="connsiteY15" fmla="*/ 275558 h 514350"/>
                <a:gd name="connsiteX16" fmla="*/ 495300 w 790575"/>
                <a:gd name="connsiteY16" fmla="*/ 246983 h 514350"/>
                <a:gd name="connsiteX17" fmla="*/ 495300 w 790575"/>
                <a:gd name="connsiteY17" fmla="*/ 246983 h 514350"/>
                <a:gd name="connsiteX18" fmla="*/ 495300 w 790575"/>
                <a:gd name="connsiteY18" fmla="*/ 246983 h 514350"/>
                <a:gd name="connsiteX19" fmla="*/ 247650 w 790575"/>
                <a:gd name="connsiteY19" fmla="*/ 0 h 514350"/>
                <a:gd name="connsiteX20" fmla="*/ 247650 w 790575"/>
                <a:gd name="connsiteY20" fmla="*/ 0 h 514350"/>
                <a:gd name="connsiteX21" fmla="*/ 0 w 790575"/>
                <a:gd name="connsiteY21" fmla="*/ 244793 h 514350"/>
                <a:gd name="connsiteX22" fmla="*/ 0 w 790575"/>
                <a:gd name="connsiteY22" fmla="*/ 253365 h 514350"/>
                <a:gd name="connsiteX23" fmla="*/ 17240 w 790575"/>
                <a:gd name="connsiteY23" fmla="*/ 339090 h 514350"/>
                <a:gd name="connsiteX24" fmla="*/ 60293 w 790575"/>
                <a:gd name="connsiteY24" fmla="*/ 409575 h 514350"/>
                <a:gd name="connsiteX25" fmla="*/ 118301 w 790575"/>
                <a:gd name="connsiteY25" fmla="*/ 503777 h 514350"/>
                <a:gd name="connsiteX26" fmla="*/ 135350 w 790575"/>
                <a:gd name="connsiteY26" fmla="*/ 514350 h 514350"/>
                <a:gd name="connsiteX27" fmla="*/ 359950 w 790575"/>
                <a:gd name="connsiteY27" fmla="*/ 514350 h 514350"/>
                <a:gd name="connsiteX28" fmla="*/ 377000 w 790575"/>
                <a:gd name="connsiteY28" fmla="*/ 503777 h 514350"/>
                <a:gd name="connsiteX29" fmla="*/ 435007 w 790575"/>
                <a:gd name="connsiteY29" fmla="*/ 409575 h 514350"/>
                <a:gd name="connsiteX30" fmla="*/ 457772 w 790575"/>
                <a:gd name="connsiteY30" fmla="*/ 378905 h 514350"/>
                <a:gd name="connsiteX31" fmla="*/ 577596 w 790575"/>
                <a:gd name="connsiteY31" fmla="*/ 439293 h 514350"/>
                <a:gd name="connsiteX32" fmla="*/ 790575 w 790575"/>
                <a:gd name="connsiteY32" fmla="*/ 439293 h 514350"/>
                <a:gd name="connsiteX33" fmla="*/ 790575 w 790575"/>
                <a:gd name="connsiteY33" fmla="*/ 266700 h 514350"/>
                <a:gd name="connsiteX34" fmla="*/ 587026 w 790575"/>
                <a:gd name="connsiteY34" fmla="*/ 401574 h 514350"/>
                <a:gd name="connsiteX35" fmla="*/ 510826 w 790575"/>
                <a:gd name="connsiteY35" fmla="*/ 363474 h 514350"/>
                <a:gd name="connsiteX36" fmla="*/ 510826 w 790575"/>
                <a:gd name="connsiteY36" fmla="*/ 342900 h 514350"/>
                <a:gd name="connsiteX37" fmla="*/ 587026 w 790575"/>
                <a:gd name="connsiteY37" fmla="*/ 304800 h 514350"/>
                <a:gd name="connsiteX38" fmla="*/ 634651 w 790575"/>
                <a:gd name="connsiteY38" fmla="*/ 354044 h 514350"/>
                <a:gd name="connsiteX39" fmla="*/ 587026 w 790575"/>
                <a:gd name="connsiteY39" fmla="*/ 40157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90575" h="514350">
                  <a:moveTo>
                    <a:pt x="576929" y="267462"/>
                  </a:moveTo>
                  <a:lnTo>
                    <a:pt x="406527" y="353187"/>
                  </a:lnTo>
                  <a:lnTo>
                    <a:pt x="406527" y="353187"/>
                  </a:lnTo>
                  <a:cubicBezTo>
                    <a:pt x="402207" y="359591"/>
                    <a:pt x="397466" y="365700"/>
                    <a:pt x="392335" y="371475"/>
                  </a:cubicBezTo>
                  <a:cubicBezTo>
                    <a:pt x="370512" y="397802"/>
                    <a:pt x="351813" y="426569"/>
                    <a:pt x="336614" y="457200"/>
                  </a:cubicBezTo>
                  <a:lnTo>
                    <a:pt x="158687" y="457200"/>
                  </a:lnTo>
                  <a:cubicBezTo>
                    <a:pt x="143522" y="426549"/>
                    <a:pt x="124820" y="397777"/>
                    <a:pt x="102965" y="371475"/>
                  </a:cubicBezTo>
                  <a:cubicBezTo>
                    <a:pt x="89221" y="356053"/>
                    <a:pt x="78320" y="338317"/>
                    <a:pt x="70771" y="319088"/>
                  </a:cubicBezTo>
                  <a:cubicBezTo>
                    <a:pt x="62592" y="297764"/>
                    <a:pt x="57989" y="275235"/>
                    <a:pt x="57150" y="252413"/>
                  </a:cubicBezTo>
                  <a:lnTo>
                    <a:pt x="57150" y="245269"/>
                  </a:lnTo>
                  <a:cubicBezTo>
                    <a:pt x="59062" y="141249"/>
                    <a:pt x="143615" y="57753"/>
                    <a:pt x="247650" y="57150"/>
                  </a:cubicBezTo>
                  <a:lnTo>
                    <a:pt x="247650" y="57150"/>
                  </a:lnTo>
                  <a:cubicBezTo>
                    <a:pt x="351686" y="57753"/>
                    <a:pt x="436238" y="141249"/>
                    <a:pt x="438150" y="245269"/>
                  </a:cubicBezTo>
                  <a:lnTo>
                    <a:pt x="438150" y="245269"/>
                  </a:lnTo>
                  <a:cubicBezTo>
                    <a:pt x="438150" y="245840"/>
                    <a:pt x="438150" y="246412"/>
                    <a:pt x="438150" y="246983"/>
                  </a:cubicBezTo>
                  <a:cubicBezTo>
                    <a:pt x="438150" y="262765"/>
                    <a:pt x="450943" y="275558"/>
                    <a:pt x="466725" y="275558"/>
                  </a:cubicBezTo>
                  <a:cubicBezTo>
                    <a:pt x="482507" y="275558"/>
                    <a:pt x="495300" y="262765"/>
                    <a:pt x="495300" y="246983"/>
                  </a:cubicBezTo>
                  <a:lnTo>
                    <a:pt x="495300" y="246983"/>
                  </a:lnTo>
                  <a:lnTo>
                    <a:pt x="495300" y="246983"/>
                  </a:lnTo>
                  <a:cubicBezTo>
                    <a:pt x="492900" y="111326"/>
                    <a:pt x="383313" y="2035"/>
                    <a:pt x="247650" y="0"/>
                  </a:cubicBezTo>
                  <a:lnTo>
                    <a:pt x="247650" y="0"/>
                  </a:lnTo>
                  <a:cubicBezTo>
                    <a:pt x="112384" y="958"/>
                    <a:pt x="2527" y="109547"/>
                    <a:pt x="0" y="244793"/>
                  </a:cubicBezTo>
                  <a:lnTo>
                    <a:pt x="0" y="253365"/>
                  </a:lnTo>
                  <a:cubicBezTo>
                    <a:pt x="946" y="282699"/>
                    <a:pt x="6772" y="311670"/>
                    <a:pt x="17240" y="339090"/>
                  </a:cubicBezTo>
                  <a:cubicBezTo>
                    <a:pt x="27281" y="364961"/>
                    <a:pt x="41860" y="388831"/>
                    <a:pt x="60293" y="409575"/>
                  </a:cubicBezTo>
                  <a:cubicBezTo>
                    <a:pt x="82963" y="434340"/>
                    <a:pt x="107918" y="482441"/>
                    <a:pt x="118301" y="503777"/>
                  </a:cubicBezTo>
                  <a:cubicBezTo>
                    <a:pt x="121517" y="510251"/>
                    <a:pt x="128122" y="514346"/>
                    <a:pt x="135350" y="514350"/>
                  </a:cubicBezTo>
                  <a:lnTo>
                    <a:pt x="359950" y="514350"/>
                  </a:lnTo>
                  <a:cubicBezTo>
                    <a:pt x="367178" y="514346"/>
                    <a:pt x="373783" y="510251"/>
                    <a:pt x="377000" y="503777"/>
                  </a:cubicBezTo>
                  <a:cubicBezTo>
                    <a:pt x="387477" y="482441"/>
                    <a:pt x="412337" y="434340"/>
                    <a:pt x="435007" y="409575"/>
                  </a:cubicBezTo>
                  <a:cubicBezTo>
                    <a:pt x="443461" y="400023"/>
                    <a:pt x="451077" y="389762"/>
                    <a:pt x="457772" y="378905"/>
                  </a:cubicBezTo>
                  <a:lnTo>
                    <a:pt x="577596" y="439293"/>
                  </a:lnTo>
                  <a:lnTo>
                    <a:pt x="790575" y="439293"/>
                  </a:lnTo>
                  <a:lnTo>
                    <a:pt x="790575" y="266700"/>
                  </a:lnTo>
                  <a:close/>
                  <a:moveTo>
                    <a:pt x="587026" y="401574"/>
                  </a:moveTo>
                  <a:lnTo>
                    <a:pt x="510826" y="363474"/>
                  </a:lnTo>
                  <a:lnTo>
                    <a:pt x="510826" y="342900"/>
                  </a:lnTo>
                  <a:lnTo>
                    <a:pt x="587026" y="304800"/>
                  </a:lnTo>
                  <a:cubicBezTo>
                    <a:pt x="613588" y="305673"/>
                    <a:pt x="634665" y="327468"/>
                    <a:pt x="634651" y="354044"/>
                  </a:cubicBezTo>
                  <a:cubicBezTo>
                    <a:pt x="634598" y="380309"/>
                    <a:pt x="613291" y="401574"/>
                    <a:pt x="587026" y="401574"/>
                  </a:cubicBezTo>
                  <a:close/>
                </a:path>
              </a:pathLst>
            </a:custGeom>
            <a:solidFill>
              <a:schemeClr val="bg1"/>
            </a:solidFill>
            <a:ln w="9525" cap="flat">
              <a:noFill/>
              <a:prstDash val="solid"/>
              <a:miter/>
            </a:ln>
          </p:spPr>
          <p:txBody>
            <a:bodyPr rtlCol="0" anchor="ctr"/>
            <a:lstStyle/>
            <a:p>
              <a:endParaRPr lang="es-UY" sz="2132">
                <a:latin typeface="Segoe UI "/>
              </a:endParaRPr>
            </a:p>
          </p:txBody>
        </p:sp>
      </p:grpSp>
      <p:sp>
        <p:nvSpPr>
          <p:cNvPr id="7" name="TextBox 6">
            <a:extLst>
              <a:ext uri="{FF2B5EF4-FFF2-40B4-BE49-F238E27FC236}">
                <a16:creationId xmlns:a16="http://schemas.microsoft.com/office/drawing/2014/main" id="{F289F189-3FC9-37A4-281C-BCED9D8A1436}"/>
              </a:ext>
            </a:extLst>
          </p:cNvPr>
          <p:cNvSpPr txBox="1"/>
          <p:nvPr/>
        </p:nvSpPr>
        <p:spPr>
          <a:xfrm>
            <a:off x="1714283" y="918351"/>
            <a:ext cx="12136444" cy="1241237"/>
          </a:xfrm>
          <a:prstGeom prst="rect">
            <a:avLst/>
          </a:prstGeom>
          <a:noFill/>
        </p:spPr>
        <p:txBody>
          <a:bodyPr wrap="square" rtlCol="0">
            <a:spAutoFit/>
          </a:bodyPr>
          <a:lstStyle/>
          <a:p>
            <a:endParaRPr lang="en-US" sz="3733" dirty="0"/>
          </a:p>
          <a:p>
            <a:endParaRPr lang="en-US" sz="3733" dirty="0"/>
          </a:p>
        </p:txBody>
      </p:sp>
      <p:sp>
        <p:nvSpPr>
          <p:cNvPr id="9" name="CasellaDiTesto 8">
            <a:extLst>
              <a:ext uri="{FF2B5EF4-FFF2-40B4-BE49-F238E27FC236}">
                <a16:creationId xmlns:a16="http://schemas.microsoft.com/office/drawing/2014/main" id="{21F6D90F-441A-D305-B078-733DD2701B47}"/>
              </a:ext>
            </a:extLst>
          </p:cNvPr>
          <p:cNvSpPr txBox="1"/>
          <p:nvPr/>
        </p:nvSpPr>
        <p:spPr>
          <a:xfrm>
            <a:off x="1580864" y="2259719"/>
            <a:ext cx="13529221" cy="4954177"/>
          </a:xfrm>
          <a:prstGeom prst="rect">
            <a:avLst/>
          </a:prstGeom>
          <a:noFill/>
        </p:spPr>
        <p:txBody>
          <a:bodyPr wrap="square">
            <a:spAutoFit/>
          </a:bodyPr>
          <a:lstStyle/>
          <a:p>
            <a:pPr>
              <a:lnSpc>
                <a:spcPct val="150000"/>
              </a:lnSpc>
              <a:buNone/>
            </a:pPr>
            <a:r>
              <a:rPr lang="it-IT" sz="2667" b="1" dirty="0"/>
              <a:t>One of </a:t>
            </a:r>
            <a:r>
              <a:rPr lang="it-IT" sz="2667" b="1" dirty="0" err="1"/>
              <a:t>Europe’s</a:t>
            </a:r>
            <a:r>
              <a:rPr lang="it-IT" sz="2667" b="1" dirty="0"/>
              <a:t> </a:t>
            </a:r>
            <a:r>
              <a:rPr lang="it-IT" sz="2667" b="1" dirty="0" err="1"/>
              <a:t>Flagship</a:t>
            </a:r>
            <a:r>
              <a:rPr lang="it-IT" sz="2667" b="1" dirty="0"/>
              <a:t> </a:t>
            </a:r>
            <a:r>
              <a:rPr lang="it-IT" sz="2667" b="1" dirty="0" err="1"/>
              <a:t>Initiatives</a:t>
            </a:r>
            <a:r>
              <a:rPr lang="it-IT" sz="2667" b="1" dirty="0"/>
              <a:t> for </a:t>
            </a:r>
            <a:r>
              <a:rPr lang="it-IT" sz="2667" b="1" dirty="0" err="1"/>
              <a:t>Participant-Centric</a:t>
            </a:r>
            <a:r>
              <a:rPr lang="it-IT" sz="2667" b="1" dirty="0"/>
              <a:t> Clinical </a:t>
            </a:r>
            <a:r>
              <a:rPr lang="it-IT" sz="2667" b="1" dirty="0" err="1"/>
              <a:t>Research</a:t>
            </a:r>
            <a:endParaRPr lang="it-IT" sz="2667" b="1" dirty="0"/>
          </a:p>
          <a:p>
            <a:pPr>
              <a:lnSpc>
                <a:spcPct val="150000"/>
              </a:lnSpc>
              <a:buNone/>
            </a:pPr>
            <a:endParaRPr lang="it-IT" sz="2667" dirty="0"/>
          </a:p>
          <a:p>
            <a:pPr>
              <a:lnSpc>
                <a:spcPct val="150000"/>
              </a:lnSpc>
            </a:pPr>
            <a:r>
              <a:rPr lang="it-IT" sz="2667" dirty="0"/>
              <a:t>EU-</a:t>
            </a:r>
            <a:r>
              <a:rPr lang="it-IT" sz="2667" dirty="0" err="1"/>
              <a:t>funded</a:t>
            </a:r>
            <a:r>
              <a:rPr lang="it-IT" sz="2667" dirty="0"/>
              <a:t> IMI/IHI consortium (25+ partners </a:t>
            </a:r>
            <a:r>
              <a:rPr lang="it-IT" sz="2667" dirty="0" err="1"/>
              <a:t>across</a:t>
            </a:r>
            <a:r>
              <a:rPr lang="it-IT" sz="2667" dirty="0"/>
              <a:t> </a:t>
            </a:r>
            <a:r>
              <a:rPr lang="it-IT" sz="2667" dirty="0" err="1"/>
              <a:t>industry</a:t>
            </a:r>
            <a:r>
              <a:rPr lang="it-IT" sz="2667" dirty="0"/>
              <a:t>, </a:t>
            </a:r>
            <a:r>
              <a:rPr lang="it-IT" sz="2667" dirty="0" err="1"/>
              <a:t>academia</a:t>
            </a:r>
            <a:r>
              <a:rPr lang="it-IT" sz="2667" dirty="0"/>
              <a:t>, </a:t>
            </a:r>
            <a:r>
              <a:rPr lang="it-IT" sz="2667" dirty="0" err="1"/>
              <a:t>legal</a:t>
            </a:r>
            <a:r>
              <a:rPr lang="it-IT" sz="2667" dirty="0"/>
              <a:t>, </a:t>
            </a:r>
            <a:r>
              <a:rPr lang="it-IT" sz="2667" dirty="0" err="1"/>
              <a:t>patient</a:t>
            </a:r>
            <a:r>
              <a:rPr lang="it-IT" sz="2667" dirty="0"/>
              <a:t> groups)</a:t>
            </a:r>
          </a:p>
          <a:p>
            <a:pPr>
              <a:lnSpc>
                <a:spcPct val="150000"/>
              </a:lnSpc>
            </a:pPr>
            <a:r>
              <a:rPr lang="it-IT" sz="2667" dirty="0"/>
              <a:t>Timelines: January 2022-December 2025 – extension to June 2026 now approved  </a:t>
            </a:r>
          </a:p>
          <a:p>
            <a:pPr>
              <a:lnSpc>
                <a:spcPct val="150000"/>
              </a:lnSpc>
            </a:pPr>
            <a:r>
              <a:rPr lang="it-IT" sz="2667" dirty="0"/>
              <a:t>Mission: enable participants to access, understand, and share their own clinical trial data</a:t>
            </a:r>
          </a:p>
          <a:p>
            <a:pPr>
              <a:lnSpc>
                <a:spcPct val="150000"/>
              </a:lnSpc>
            </a:pPr>
            <a:r>
              <a:rPr lang="it-IT" sz="2667" dirty="0" err="1"/>
              <a:t>Developed</a:t>
            </a:r>
            <a:r>
              <a:rPr lang="it-IT" sz="2667" dirty="0"/>
              <a:t> the RoIPD (Return of </a:t>
            </a:r>
            <a:r>
              <a:rPr lang="it-IT" sz="2667" dirty="0" err="1"/>
              <a:t>Individual</a:t>
            </a:r>
            <a:r>
              <a:rPr lang="it-IT" sz="2667" dirty="0"/>
              <a:t> </a:t>
            </a:r>
            <a:r>
              <a:rPr lang="it-IT" sz="2667" dirty="0" err="1"/>
              <a:t>Participant</a:t>
            </a:r>
            <a:r>
              <a:rPr lang="it-IT" sz="2667" dirty="0"/>
              <a:t> Data) by Design framework</a:t>
            </a:r>
          </a:p>
          <a:p>
            <a:pPr>
              <a:lnSpc>
                <a:spcPct val="150000"/>
              </a:lnSpc>
            </a:pPr>
            <a:r>
              <a:rPr lang="it-IT" sz="2667" dirty="0"/>
              <a:t>Nearly 60 European patient associations formally endorsed RoIPD principles</a:t>
            </a:r>
          </a:p>
          <a:p>
            <a:pPr>
              <a:lnSpc>
                <a:spcPct val="150000"/>
              </a:lnSpc>
            </a:pPr>
            <a:r>
              <a:rPr lang="it-IT" sz="2667" dirty="0" err="1"/>
              <a:t>Provides</a:t>
            </a:r>
            <a:r>
              <a:rPr lang="it-IT" sz="2667" dirty="0"/>
              <a:t> governance models, templates, and </a:t>
            </a:r>
            <a:r>
              <a:rPr lang="it-IT" sz="2667" dirty="0" err="1"/>
              <a:t>implementation</a:t>
            </a:r>
            <a:r>
              <a:rPr lang="it-IT" sz="2667" dirty="0"/>
              <a:t> pathways</a:t>
            </a:r>
          </a:p>
        </p:txBody>
      </p:sp>
      <p:pic>
        <p:nvPicPr>
          <p:cNvPr id="13" name="Picture 12" descr="A white text on a blue background&#10;&#10;Description automatically generated">
            <a:extLst>
              <a:ext uri="{FF2B5EF4-FFF2-40B4-BE49-F238E27FC236}">
                <a16:creationId xmlns:a16="http://schemas.microsoft.com/office/drawing/2014/main" id="{7CDEA98F-4A16-C082-60A7-259F8CAB34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2210504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7E747-AC81-A751-4EFB-B3FA5F2F3476}"/>
            </a:ext>
          </a:extLst>
        </p:cNvPr>
        <p:cNvGrpSpPr/>
        <p:nvPr/>
      </p:nvGrpSpPr>
      <p:grpSpPr>
        <a:xfrm>
          <a:off x="0" y="0"/>
          <a:ext cx="0" cy="0"/>
          <a:chOff x="0" y="0"/>
          <a:chExt cx="0" cy="0"/>
        </a:xfrm>
      </p:grpSpPr>
      <p:pic>
        <p:nvPicPr>
          <p:cNvPr id="12" name="Picture 4">
            <a:extLst>
              <a:ext uri="{FF2B5EF4-FFF2-40B4-BE49-F238E27FC236}">
                <a16:creationId xmlns:a16="http://schemas.microsoft.com/office/drawing/2014/main" id="{412EE784-12E9-F5CF-090C-ED4DE76A5D6D}"/>
              </a:ext>
            </a:extLst>
          </p:cNvPr>
          <p:cNvPicPr>
            <a:picLocks noChangeAspect="1"/>
          </p:cNvPicPr>
          <p:nvPr/>
        </p:nvPicPr>
        <p:blipFill>
          <a:blip r:embed="rId3"/>
          <a:srcRect/>
          <a:stretch>
            <a:fillRect/>
          </a:stretch>
        </p:blipFill>
        <p:spPr>
          <a:xfrm>
            <a:off x="-2919635" y="-1066514"/>
            <a:ext cx="15571333" cy="3413564"/>
          </a:xfrm>
          <a:prstGeom prst="rect">
            <a:avLst/>
          </a:prstGeom>
        </p:spPr>
      </p:pic>
      <p:sp>
        <p:nvSpPr>
          <p:cNvPr id="2" name="AutoShape 2">
            <a:extLst>
              <a:ext uri="{FF2B5EF4-FFF2-40B4-BE49-F238E27FC236}">
                <a16:creationId xmlns:a16="http://schemas.microsoft.com/office/drawing/2014/main" id="{97092357-BC3B-A42F-5401-17783B87940F}"/>
              </a:ext>
            </a:extLst>
          </p:cNvPr>
          <p:cNvSpPr/>
          <p:nvPr/>
        </p:nvSpPr>
        <p:spPr>
          <a:xfrm rot="1018" flipV="1">
            <a:off x="914401" y="8231696"/>
            <a:ext cx="14427200" cy="40"/>
          </a:xfrm>
          <a:prstGeom prst="line">
            <a:avLst/>
          </a:prstGeom>
          <a:ln w="9525" cap="rnd">
            <a:solidFill>
              <a:srgbClr val="000000"/>
            </a:solidFill>
            <a:prstDash val="solid"/>
            <a:headEnd type="none" w="sm" len="sm"/>
            <a:tailEnd type="none" w="sm" len="sm"/>
          </a:ln>
        </p:spPr>
        <p:txBody>
          <a:bodyPr/>
          <a:lstStyle/>
          <a:p>
            <a:endParaRPr lang="it-IT" sz="2400"/>
          </a:p>
        </p:txBody>
      </p:sp>
      <p:sp>
        <p:nvSpPr>
          <p:cNvPr id="22" name="Title 2">
            <a:extLst>
              <a:ext uri="{FF2B5EF4-FFF2-40B4-BE49-F238E27FC236}">
                <a16:creationId xmlns:a16="http://schemas.microsoft.com/office/drawing/2014/main" id="{C2B9130F-797F-E216-073E-BB09F8B973CB}"/>
              </a:ext>
            </a:extLst>
          </p:cNvPr>
          <p:cNvSpPr txBox="1">
            <a:spLocks/>
          </p:cNvSpPr>
          <p:nvPr/>
        </p:nvSpPr>
        <p:spPr>
          <a:xfrm>
            <a:off x="414729" y="425998"/>
            <a:ext cx="10239564" cy="73625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3911" b="1" dirty="0" err="1">
                <a:solidFill>
                  <a:schemeClr val="bg1"/>
                </a:solidFill>
                <a:latin typeface="Roboto" panose="02000000000000000000" pitchFamily="2" charset="0"/>
                <a:ea typeface="Roboto" panose="02000000000000000000" pitchFamily="2" charset="0"/>
                <a:cs typeface="Roboto" panose="02000000000000000000" pitchFamily="2" charset="0"/>
              </a:rPr>
              <a:t>Why</a:t>
            </a:r>
            <a:r>
              <a:rPr lang="it-IT" sz="3911" b="1" dirty="0">
                <a:solidFill>
                  <a:schemeClr val="bg1"/>
                </a:solidFill>
                <a:latin typeface="Roboto" panose="02000000000000000000" pitchFamily="2" charset="0"/>
                <a:ea typeface="Roboto" panose="02000000000000000000" pitchFamily="2" charset="0"/>
                <a:cs typeface="Roboto" panose="02000000000000000000" pitchFamily="2" charset="0"/>
              </a:rPr>
              <a:t> RoIPD </a:t>
            </a:r>
            <a:r>
              <a:rPr lang="it-IT" sz="3911" b="1" dirty="0" err="1">
                <a:solidFill>
                  <a:schemeClr val="bg1"/>
                </a:solidFill>
                <a:latin typeface="Roboto" panose="02000000000000000000" pitchFamily="2" charset="0"/>
                <a:ea typeface="Roboto" panose="02000000000000000000" pitchFamily="2" charset="0"/>
                <a:cs typeface="Roboto" panose="02000000000000000000" pitchFamily="2" charset="0"/>
              </a:rPr>
              <a:t>is</a:t>
            </a:r>
            <a:r>
              <a:rPr lang="it-IT" sz="3911" b="1" dirty="0">
                <a:solidFill>
                  <a:schemeClr val="bg1"/>
                </a:solidFill>
                <a:latin typeface="Roboto" panose="02000000000000000000" pitchFamily="2" charset="0"/>
                <a:ea typeface="Roboto" panose="02000000000000000000" pitchFamily="2" charset="0"/>
                <a:cs typeface="Roboto" panose="02000000000000000000" pitchFamily="2" charset="0"/>
              </a:rPr>
              <a:t> a Strategic Imperative</a:t>
            </a:r>
            <a:endParaRPr lang="en-GB" sz="3911"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24" name="Picture 2">
            <a:extLst>
              <a:ext uri="{FF2B5EF4-FFF2-40B4-BE49-F238E27FC236}">
                <a16:creationId xmlns:a16="http://schemas.microsoft.com/office/drawing/2014/main" id="{B13B443B-E618-56AE-8D4B-BB164C5B0F41}"/>
              </a:ext>
            </a:extLst>
          </p:cNvPr>
          <p:cNvPicPr>
            <a:picLocks noChangeAspect="1"/>
          </p:cNvPicPr>
          <p:nvPr/>
        </p:nvPicPr>
        <p:blipFill>
          <a:blip r:embed="rId4"/>
          <a:srcRect/>
          <a:stretch>
            <a:fillRect/>
          </a:stretch>
        </p:blipFill>
        <p:spPr>
          <a:xfrm>
            <a:off x="13559240" y="425998"/>
            <a:ext cx="2696761" cy="1969065"/>
          </a:xfrm>
          <a:prstGeom prst="rect">
            <a:avLst/>
          </a:prstGeom>
        </p:spPr>
      </p:pic>
      <p:pic>
        <p:nvPicPr>
          <p:cNvPr id="6" name="Picture 4">
            <a:extLst>
              <a:ext uri="{FF2B5EF4-FFF2-40B4-BE49-F238E27FC236}">
                <a16:creationId xmlns:a16="http://schemas.microsoft.com/office/drawing/2014/main" id="{F33A7780-7559-DCE7-165D-DE72EB467AAA}"/>
              </a:ext>
            </a:extLst>
          </p:cNvPr>
          <p:cNvPicPr>
            <a:picLocks noChangeAspect="1"/>
          </p:cNvPicPr>
          <p:nvPr/>
        </p:nvPicPr>
        <p:blipFill>
          <a:blip r:embed="rId5"/>
          <a:srcRect/>
          <a:stretch>
            <a:fillRect/>
          </a:stretch>
        </p:blipFill>
        <p:spPr>
          <a:xfrm>
            <a:off x="914402" y="8414049"/>
            <a:ext cx="860980" cy="574345"/>
          </a:xfrm>
          <a:prstGeom prst="rect">
            <a:avLst/>
          </a:prstGeom>
        </p:spPr>
      </p:pic>
      <p:sp>
        <p:nvSpPr>
          <p:cNvPr id="8" name="TextBox 8">
            <a:extLst>
              <a:ext uri="{FF2B5EF4-FFF2-40B4-BE49-F238E27FC236}">
                <a16:creationId xmlns:a16="http://schemas.microsoft.com/office/drawing/2014/main" id="{66E9345C-B2DF-8B4B-E704-10B19DBB89B5}"/>
              </a:ext>
            </a:extLst>
          </p:cNvPr>
          <p:cNvSpPr txBox="1"/>
          <p:nvPr/>
        </p:nvSpPr>
        <p:spPr>
          <a:xfrm>
            <a:off x="1906257" y="8351136"/>
            <a:ext cx="12005568" cy="827150"/>
          </a:xfrm>
          <a:prstGeom prst="rect">
            <a:avLst/>
          </a:prstGeom>
        </p:spPr>
        <p:txBody>
          <a:bodyPr lIns="0" tIns="0" rIns="0" bIns="0" rtlCol="0" anchor="t">
            <a:spAutoFit/>
          </a:bodyPr>
          <a:lstStyle/>
          <a:p>
            <a:pPr>
              <a:lnSpc>
                <a:spcPts val="2239"/>
              </a:lnSpc>
            </a:pPr>
            <a:r>
              <a:rPr lang="en-US" sz="1599">
                <a:solidFill>
                  <a:srgbClr val="000000"/>
                </a:solidFill>
                <a:latin typeface="Roboto"/>
              </a:rPr>
              <a:t>This project has received funding from the Innovative Medicines Initiative 2 Joint Undertaking (JU) under grant agreement No 101034366. The JU receives support from the European Union’s Horizon 2020 research and innovation program and EFPIA.</a:t>
            </a:r>
          </a:p>
          <a:p>
            <a:pPr>
              <a:lnSpc>
                <a:spcPts val="2239"/>
              </a:lnSpc>
              <a:spcBef>
                <a:spcPct val="0"/>
              </a:spcBef>
            </a:pPr>
            <a:endParaRPr lang="en-US" sz="1599">
              <a:solidFill>
                <a:srgbClr val="000000"/>
              </a:solidFill>
              <a:latin typeface="Roboto"/>
            </a:endParaRPr>
          </a:p>
        </p:txBody>
      </p:sp>
      <p:pic>
        <p:nvPicPr>
          <p:cNvPr id="10" name="Image 3">
            <a:extLst>
              <a:ext uri="{FF2B5EF4-FFF2-40B4-BE49-F238E27FC236}">
                <a16:creationId xmlns:a16="http://schemas.microsoft.com/office/drawing/2014/main" id="{06254921-95E5-DBFD-1BC9-53BCB24A63F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630400" y="8453083"/>
            <a:ext cx="711200" cy="414867"/>
          </a:xfrm>
          <a:prstGeom prst="rect">
            <a:avLst/>
          </a:prstGeom>
          <a:noFill/>
          <a:ln>
            <a:noFill/>
          </a:ln>
        </p:spPr>
      </p:pic>
      <p:pic>
        <p:nvPicPr>
          <p:cNvPr id="11" name="Image 5">
            <a:extLst>
              <a:ext uri="{FF2B5EF4-FFF2-40B4-BE49-F238E27FC236}">
                <a16:creationId xmlns:a16="http://schemas.microsoft.com/office/drawing/2014/main" id="{7FF132CE-DB56-7186-6784-288B64AC0AE8}"/>
              </a:ext>
            </a:extLst>
          </p:cNvPr>
          <p:cNvPicPr>
            <a:picLocks noChangeAspect="1"/>
          </p:cNvPicPr>
          <p:nvPr/>
        </p:nvPicPr>
        <p:blipFill>
          <a:blip r:embed="rId7"/>
          <a:stretch>
            <a:fillRect/>
          </a:stretch>
        </p:blipFill>
        <p:spPr>
          <a:xfrm>
            <a:off x="13359799" y="8502473"/>
            <a:ext cx="1104053" cy="316089"/>
          </a:xfrm>
          <a:prstGeom prst="rect">
            <a:avLst/>
          </a:prstGeom>
        </p:spPr>
      </p:pic>
      <p:sp>
        <p:nvSpPr>
          <p:cNvPr id="52" name="TextBox 7">
            <a:extLst>
              <a:ext uri="{FF2B5EF4-FFF2-40B4-BE49-F238E27FC236}">
                <a16:creationId xmlns:a16="http://schemas.microsoft.com/office/drawing/2014/main" id="{1FB248F4-D87B-2A18-B74B-017884B1EDA9}"/>
              </a:ext>
            </a:extLst>
          </p:cNvPr>
          <p:cNvSpPr txBox="1"/>
          <p:nvPr/>
        </p:nvSpPr>
        <p:spPr>
          <a:xfrm>
            <a:off x="3431680" y="4304022"/>
            <a:ext cx="3511218" cy="1395126"/>
          </a:xfrm>
          <a:prstGeom prst="rect">
            <a:avLst/>
          </a:prstGeom>
          <a:noFill/>
        </p:spPr>
        <p:txBody>
          <a:bodyPr wrap="none" lIns="81280" tIns="40640" rIns="81280" bIns="40640" rtlCol="0" anchor="t">
            <a:spAutoFit/>
          </a:bodyPr>
          <a:lstStyle/>
          <a:p>
            <a:pPr algn="ctr"/>
            <a:r>
              <a:rPr lang="en-US" sz="2844" b="1">
                <a:solidFill>
                  <a:schemeClr val="bg1"/>
                </a:solidFill>
                <a:latin typeface="Segoe UI "/>
              </a:rPr>
              <a:t>RETURN individual </a:t>
            </a:r>
            <a:endParaRPr lang="id-ID" sz="2844" b="1">
              <a:solidFill>
                <a:schemeClr val="bg1"/>
              </a:solidFill>
              <a:latin typeface="Segoe UI "/>
            </a:endParaRPr>
          </a:p>
          <a:p>
            <a:pPr algn="ctr"/>
            <a:r>
              <a:rPr lang="en-US" sz="2844" b="1">
                <a:solidFill>
                  <a:schemeClr val="bg1"/>
                </a:solidFill>
                <a:latin typeface="Segoe UI "/>
              </a:rPr>
              <a:t>Clinical Trial </a:t>
            </a:r>
            <a:r>
              <a:rPr lang="en-US" sz="2489" b="1">
                <a:solidFill>
                  <a:schemeClr val="bg1"/>
                </a:solidFill>
                <a:latin typeface="Segoe UI "/>
              </a:rPr>
              <a:t>data</a:t>
            </a:r>
            <a:r>
              <a:rPr lang="en-US" sz="2844" b="1">
                <a:solidFill>
                  <a:schemeClr val="bg1"/>
                </a:solidFill>
                <a:latin typeface="Segoe UI "/>
              </a:rPr>
              <a:t> </a:t>
            </a:r>
          </a:p>
          <a:p>
            <a:pPr algn="ctr"/>
            <a:r>
              <a:rPr lang="en-US" sz="2844" b="1">
                <a:solidFill>
                  <a:schemeClr val="bg1"/>
                </a:solidFill>
                <a:latin typeface="Segoe UI "/>
              </a:rPr>
              <a:t>to participant</a:t>
            </a:r>
            <a:endParaRPr lang="id-ID" sz="2844" b="1">
              <a:solidFill>
                <a:schemeClr val="bg1"/>
              </a:solidFill>
              <a:latin typeface="Segoe UI "/>
            </a:endParaRPr>
          </a:p>
        </p:txBody>
      </p:sp>
      <p:grpSp>
        <p:nvGrpSpPr>
          <p:cNvPr id="43" name="Group 241">
            <a:extLst>
              <a:ext uri="{FF2B5EF4-FFF2-40B4-BE49-F238E27FC236}">
                <a16:creationId xmlns:a16="http://schemas.microsoft.com/office/drawing/2014/main" id="{1E6FB789-1D40-868A-E97B-11A7E26C824E}"/>
              </a:ext>
            </a:extLst>
          </p:cNvPr>
          <p:cNvGrpSpPr/>
          <p:nvPr/>
        </p:nvGrpSpPr>
        <p:grpSpPr>
          <a:xfrm>
            <a:off x="4653654" y="2851121"/>
            <a:ext cx="1262561" cy="1474831"/>
            <a:chOff x="7080882" y="3497941"/>
            <a:chExt cx="790575" cy="800100"/>
          </a:xfrm>
        </p:grpSpPr>
        <p:sp>
          <p:nvSpPr>
            <p:cNvPr id="44" name="Freeform: Shape 157">
              <a:extLst>
                <a:ext uri="{FF2B5EF4-FFF2-40B4-BE49-F238E27FC236}">
                  <a16:creationId xmlns:a16="http://schemas.microsoft.com/office/drawing/2014/main" id="{AE70D9C1-1CA8-429E-1EA4-C001CB90A07D}"/>
                </a:ext>
              </a:extLst>
            </p:cNvPr>
            <p:cNvSpPr/>
            <p:nvPr/>
          </p:nvSpPr>
          <p:spPr>
            <a:xfrm>
              <a:off x="7204711" y="4050391"/>
              <a:ext cx="247650" cy="57150"/>
            </a:xfrm>
            <a:custGeom>
              <a:avLst/>
              <a:gdLst>
                <a:gd name="connsiteX0" fmla="*/ 219075 w 247650"/>
                <a:gd name="connsiteY0" fmla="*/ 0 h 57150"/>
                <a:gd name="connsiteX1" fmla="*/ 28575 w 247650"/>
                <a:gd name="connsiteY1" fmla="*/ 0 h 57150"/>
                <a:gd name="connsiteX2" fmla="*/ 0 w 247650"/>
                <a:gd name="connsiteY2" fmla="*/ 28575 h 57150"/>
                <a:gd name="connsiteX3" fmla="*/ 28575 w 247650"/>
                <a:gd name="connsiteY3" fmla="*/ 57150 h 57150"/>
                <a:gd name="connsiteX4" fmla="*/ 219075 w 247650"/>
                <a:gd name="connsiteY4" fmla="*/ 57150 h 57150"/>
                <a:gd name="connsiteX5" fmla="*/ 247650 w 247650"/>
                <a:gd name="connsiteY5" fmla="*/ 28575 h 57150"/>
                <a:gd name="connsiteX6" fmla="*/ 219075 w 247650"/>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50" h="57150">
                  <a:moveTo>
                    <a:pt x="219075" y="0"/>
                  </a:moveTo>
                  <a:lnTo>
                    <a:pt x="28575" y="0"/>
                  </a:lnTo>
                  <a:cubicBezTo>
                    <a:pt x="12793" y="0"/>
                    <a:pt x="0" y="12793"/>
                    <a:pt x="0" y="28575"/>
                  </a:cubicBezTo>
                  <a:cubicBezTo>
                    <a:pt x="0" y="44357"/>
                    <a:pt x="12793" y="57150"/>
                    <a:pt x="28575" y="57150"/>
                  </a:cubicBezTo>
                  <a:lnTo>
                    <a:pt x="219075" y="57150"/>
                  </a:lnTo>
                  <a:cubicBezTo>
                    <a:pt x="234857" y="57150"/>
                    <a:pt x="247650" y="44357"/>
                    <a:pt x="247650" y="28575"/>
                  </a:cubicBezTo>
                  <a:cubicBezTo>
                    <a:pt x="247650" y="12793"/>
                    <a:pt x="234857" y="0"/>
                    <a:pt x="219075" y="0"/>
                  </a:cubicBezTo>
                  <a:close/>
                </a:path>
              </a:pathLst>
            </a:custGeom>
            <a:solidFill>
              <a:schemeClr val="bg1"/>
            </a:solidFill>
            <a:ln w="9525" cap="flat">
              <a:noFill/>
              <a:prstDash val="solid"/>
              <a:miter/>
            </a:ln>
          </p:spPr>
          <p:txBody>
            <a:bodyPr rtlCol="0" anchor="ctr"/>
            <a:lstStyle/>
            <a:p>
              <a:endParaRPr lang="es-UY" sz="2132">
                <a:latin typeface="Segoe UI "/>
              </a:endParaRPr>
            </a:p>
          </p:txBody>
        </p:sp>
        <p:sp>
          <p:nvSpPr>
            <p:cNvPr id="45" name="Freeform: Shape 158">
              <a:extLst>
                <a:ext uri="{FF2B5EF4-FFF2-40B4-BE49-F238E27FC236}">
                  <a16:creationId xmlns:a16="http://schemas.microsoft.com/office/drawing/2014/main" id="{0FBEA00E-1F80-22FD-54E0-C3EC26C6B1BB}"/>
                </a:ext>
              </a:extLst>
            </p:cNvPr>
            <p:cNvSpPr/>
            <p:nvPr/>
          </p:nvSpPr>
          <p:spPr>
            <a:xfrm>
              <a:off x="7204708" y="4145641"/>
              <a:ext cx="247650" cy="57150"/>
            </a:xfrm>
            <a:custGeom>
              <a:avLst/>
              <a:gdLst>
                <a:gd name="connsiteX0" fmla="*/ 219075 w 247650"/>
                <a:gd name="connsiteY0" fmla="*/ 0 h 57150"/>
                <a:gd name="connsiteX1" fmla="*/ 28575 w 247650"/>
                <a:gd name="connsiteY1" fmla="*/ 0 h 57150"/>
                <a:gd name="connsiteX2" fmla="*/ 0 w 247650"/>
                <a:gd name="connsiteY2" fmla="*/ 28575 h 57150"/>
                <a:gd name="connsiteX3" fmla="*/ 28575 w 247650"/>
                <a:gd name="connsiteY3" fmla="*/ 57150 h 57150"/>
                <a:gd name="connsiteX4" fmla="*/ 219075 w 247650"/>
                <a:gd name="connsiteY4" fmla="*/ 57150 h 57150"/>
                <a:gd name="connsiteX5" fmla="*/ 247650 w 247650"/>
                <a:gd name="connsiteY5" fmla="*/ 28575 h 57150"/>
                <a:gd name="connsiteX6" fmla="*/ 219075 w 247650"/>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50" h="57150">
                  <a:moveTo>
                    <a:pt x="219075" y="0"/>
                  </a:moveTo>
                  <a:lnTo>
                    <a:pt x="28575" y="0"/>
                  </a:lnTo>
                  <a:cubicBezTo>
                    <a:pt x="12793" y="0"/>
                    <a:pt x="0" y="12793"/>
                    <a:pt x="0" y="28575"/>
                  </a:cubicBezTo>
                  <a:cubicBezTo>
                    <a:pt x="0" y="44357"/>
                    <a:pt x="12793" y="57150"/>
                    <a:pt x="28575" y="57150"/>
                  </a:cubicBezTo>
                  <a:lnTo>
                    <a:pt x="219075" y="57150"/>
                  </a:lnTo>
                  <a:cubicBezTo>
                    <a:pt x="234857" y="57150"/>
                    <a:pt x="247650" y="44357"/>
                    <a:pt x="247650" y="28575"/>
                  </a:cubicBezTo>
                  <a:cubicBezTo>
                    <a:pt x="247650" y="12793"/>
                    <a:pt x="234857" y="0"/>
                    <a:pt x="219075" y="0"/>
                  </a:cubicBezTo>
                  <a:close/>
                </a:path>
              </a:pathLst>
            </a:custGeom>
            <a:solidFill>
              <a:schemeClr val="bg1"/>
            </a:solidFill>
            <a:ln w="9525" cap="flat">
              <a:noFill/>
              <a:prstDash val="solid"/>
              <a:miter/>
            </a:ln>
          </p:spPr>
          <p:txBody>
            <a:bodyPr rtlCol="0" anchor="ctr"/>
            <a:lstStyle/>
            <a:p>
              <a:endParaRPr lang="es-UY" sz="2132">
                <a:latin typeface="Segoe UI "/>
              </a:endParaRPr>
            </a:p>
          </p:txBody>
        </p:sp>
        <p:sp>
          <p:nvSpPr>
            <p:cNvPr id="46" name="Freeform: Shape 159">
              <a:extLst>
                <a:ext uri="{FF2B5EF4-FFF2-40B4-BE49-F238E27FC236}">
                  <a16:creationId xmlns:a16="http://schemas.microsoft.com/office/drawing/2014/main" id="{4B9F6EB7-8410-72C2-620F-96E17D02027E}"/>
                </a:ext>
              </a:extLst>
            </p:cNvPr>
            <p:cNvSpPr/>
            <p:nvPr/>
          </p:nvSpPr>
          <p:spPr>
            <a:xfrm>
              <a:off x="7266620" y="4240891"/>
              <a:ext cx="123825" cy="57150"/>
            </a:xfrm>
            <a:custGeom>
              <a:avLst/>
              <a:gdLst>
                <a:gd name="connsiteX0" fmla="*/ 61913 w 123825"/>
                <a:gd name="connsiteY0" fmla="*/ 57150 h 57150"/>
                <a:gd name="connsiteX1" fmla="*/ 123825 w 123825"/>
                <a:gd name="connsiteY1" fmla="*/ 0 h 57150"/>
                <a:gd name="connsiteX2" fmla="*/ 0 w 123825"/>
                <a:gd name="connsiteY2" fmla="*/ 0 h 57150"/>
                <a:gd name="connsiteX3" fmla="*/ 61913 w 123825"/>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23825" h="57150">
                  <a:moveTo>
                    <a:pt x="61913" y="57150"/>
                  </a:moveTo>
                  <a:cubicBezTo>
                    <a:pt x="94311" y="57200"/>
                    <a:pt x="121287" y="32299"/>
                    <a:pt x="123825" y="0"/>
                  </a:cubicBezTo>
                  <a:lnTo>
                    <a:pt x="0" y="0"/>
                  </a:lnTo>
                  <a:cubicBezTo>
                    <a:pt x="2627" y="32256"/>
                    <a:pt x="29549" y="57108"/>
                    <a:pt x="61913" y="57150"/>
                  </a:cubicBezTo>
                  <a:close/>
                </a:path>
              </a:pathLst>
            </a:custGeom>
            <a:solidFill>
              <a:schemeClr val="bg1"/>
            </a:solidFill>
            <a:ln w="9525" cap="flat">
              <a:noFill/>
              <a:prstDash val="solid"/>
              <a:miter/>
            </a:ln>
          </p:spPr>
          <p:txBody>
            <a:bodyPr rtlCol="0" anchor="ctr"/>
            <a:lstStyle/>
            <a:p>
              <a:endParaRPr lang="es-UY" sz="2132">
                <a:latin typeface="Segoe UI "/>
              </a:endParaRPr>
            </a:p>
          </p:txBody>
        </p:sp>
        <p:sp>
          <p:nvSpPr>
            <p:cNvPr id="47" name="Freeform: Shape 160">
              <a:extLst>
                <a:ext uri="{FF2B5EF4-FFF2-40B4-BE49-F238E27FC236}">
                  <a16:creationId xmlns:a16="http://schemas.microsoft.com/office/drawing/2014/main" id="{8D48B0F2-C145-6BA3-891A-5E380068B99B}"/>
                </a:ext>
              </a:extLst>
            </p:cNvPr>
            <p:cNvSpPr/>
            <p:nvPr/>
          </p:nvSpPr>
          <p:spPr>
            <a:xfrm>
              <a:off x="7080882" y="3497941"/>
              <a:ext cx="790575" cy="514350"/>
            </a:xfrm>
            <a:custGeom>
              <a:avLst/>
              <a:gdLst>
                <a:gd name="connsiteX0" fmla="*/ 576929 w 790575"/>
                <a:gd name="connsiteY0" fmla="*/ 267462 h 514350"/>
                <a:gd name="connsiteX1" fmla="*/ 406527 w 790575"/>
                <a:gd name="connsiteY1" fmla="*/ 353187 h 514350"/>
                <a:gd name="connsiteX2" fmla="*/ 406527 w 790575"/>
                <a:gd name="connsiteY2" fmla="*/ 353187 h 514350"/>
                <a:gd name="connsiteX3" fmla="*/ 392335 w 790575"/>
                <a:gd name="connsiteY3" fmla="*/ 371475 h 514350"/>
                <a:gd name="connsiteX4" fmla="*/ 336614 w 790575"/>
                <a:gd name="connsiteY4" fmla="*/ 457200 h 514350"/>
                <a:gd name="connsiteX5" fmla="*/ 158687 w 790575"/>
                <a:gd name="connsiteY5" fmla="*/ 457200 h 514350"/>
                <a:gd name="connsiteX6" fmla="*/ 102965 w 790575"/>
                <a:gd name="connsiteY6" fmla="*/ 371475 h 514350"/>
                <a:gd name="connsiteX7" fmla="*/ 70771 w 790575"/>
                <a:gd name="connsiteY7" fmla="*/ 319088 h 514350"/>
                <a:gd name="connsiteX8" fmla="*/ 57150 w 790575"/>
                <a:gd name="connsiteY8" fmla="*/ 252413 h 514350"/>
                <a:gd name="connsiteX9" fmla="*/ 57150 w 790575"/>
                <a:gd name="connsiteY9" fmla="*/ 245269 h 514350"/>
                <a:gd name="connsiteX10" fmla="*/ 247650 w 790575"/>
                <a:gd name="connsiteY10" fmla="*/ 57150 h 514350"/>
                <a:gd name="connsiteX11" fmla="*/ 247650 w 790575"/>
                <a:gd name="connsiteY11" fmla="*/ 57150 h 514350"/>
                <a:gd name="connsiteX12" fmla="*/ 438150 w 790575"/>
                <a:gd name="connsiteY12" fmla="*/ 245269 h 514350"/>
                <a:gd name="connsiteX13" fmla="*/ 438150 w 790575"/>
                <a:gd name="connsiteY13" fmla="*/ 245269 h 514350"/>
                <a:gd name="connsiteX14" fmla="*/ 438150 w 790575"/>
                <a:gd name="connsiteY14" fmla="*/ 246983 h 514350"/>
                <a:gd name="connsiteX15" fmla="*/ 466725 w 790575"/>
                <a:gd name="connsiteY15" fmla="*/ 275558 h 514350"/>
                <a:gd name="connsiteX16" fmla="*/ 495300 w 790575"/>
                <a:gd name="connsiteY16" fmla="*/ 246983 h 514350"/>
                <a:gd name="connsiteX17" fmla="*/ 495300 w 790575"/>
                <a:gd name="connsiteY17" fmla="*/ 246983 h 514350"/>
                <a:gd name="connsiteX18" fmla="*/ 495300 w 790575"/>
                <a:gd name="connsiteY18" fmla="*/ 246983 h 514350"/>
                <a:gd name="connsiteX19" fmla="*/ 247650 w 790575"/>
                <a:gd name="connsiteY19" fmla="*/ 0 h 514350"/>
                <a:gd name="connsiteX20" fmla="*/ 247650 w 790575"/>
                <a:gd name="connsiteY20" fmla="*/ 0 h 514350"/>
                <a:gd name="connsiteX21" fmla="*/ 0 w 790575"/>
                <a:gd name="connsiteY21" fmla="*/ 244793 h 514350"/>
                <a:gd name="connsiteX22" fmla="*/ 0 w 790575"/>
                <a:gd name="connsiteY22" fmla="*/ 253365 h 514350"/>
                <a:gd name="connsiteX23" fmla="*/ 17240 w 790575"/>
                <a:gd name="connsiteY23" fmla="*/ 339090 h 514350"/>
                <a:gd name="connsiteX24" fmla="*/ 60293 w 790575"/>
                <a:gd name="connsiteY24" fmla="*/ 409575 h 514350"/>
                <a:gd name="connsiteX25" fmla="*/ 118301 w 790575"/>
                <a:gd name="connsiteY25" fmla="*/ 503777 h 514350"/>
                <a:gd name="connsiteX26" fmla="*/ 135350 w 790575"/>
                <a:gd name="connsiteY26" fmla="*/ 514350 h 514350"/>
                <a:gd name="connsiteX27" fmla="*/ 359950 w 790575"/>
                <a:gd name="connsiteY27" fmla="*/ 514350 h 514350"/>
                <a:gd name="connsiteX28" fmla="*/ 377000 w 790575"/>
                <a:gd name="connsiteY28" fmla="*/ 503777 h 514350"/>
                <a:gd name="connsiteX29" fmla="*/ 435007 w 790575"/>
                <a:gd name="connsiteY29" fmla="*/ 409575 h 514350"/>
                <a:gd name="connsiteX30" fmla="*/ 457772 w 790575"/>
                <a:gd name="connsiteY30" fmla="*/ 378905 h 514350"/>
                <a:gd name="connsiteX31" fmla="*/ 577596 w 790575"/>
                <a:gd name="connsiteY31" fmla="*/ 439293 h 514350"/>
                <a:gd name="connsiteX32" fmla="*/ 790575 w 790575"/>
                <a:gd name="connsiteY32" fmla="*/ 439293 h 514350"/>
                <a:gd name="connsiteX33" fmla="*/ 790575 w 790575"/>
                <a:gd name="connsiteY33" fmla="*/ 266700 h 514350"/>
                <a:gd name="connsiteX34" fmla="*/ 587026 w 790575"/>
                <a:gd name="connsiteY34" fmla="*/ 401574 h 514350"/>
                <a:gd name="connsiteX35" fmla="*/ 510826 w 790575"/>
                <a:gd name="connsiteY35" fmla="*/ 363474 h 514350"/>
                <a:gd name="connsiteX36" fmla="*/ 510826 w 790575"/>
                <a:gd name="connsiteY36" fmla="*/ 342900 h 514350"/>
                <a:gd name="connsiteX37" fmla="*/ 587026 w 790575"/>
                <a:gd name="connsiteY37" fmla="*/ 304800 h 514350"/>
                <a:gd name="connsiteX38" fmla="*/ 634651 w 790575"/>
                <a:gd name="connsiteY38" fmla="*/ 354044 h 514350"/>
                <a:gd name="connsiteX39" fmla="*/ 587026 w 790575"/>
                <a:gd name="connsiteY39" fmla="*/ 40157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90575" h="514350">
                  <a:moveTo>
                    <a:pt x="576929" y="267462"/>
                  </a:moveTo>
                  <a:lnTo>
                    <a:pt x="406527" y="353187"/>
                  </a:lnTo>
                  <a:lnTo>
                    <a:pt x="406527" y="353187"/>
                  </a:lnTo>
                  <a:cubicBezTo>
                    <a:pt x="402207" y="359591"/>
                    <a:pt x="397466" y="365700"/>
                    <a:pt x="392335" y="371475"/>
                  </a:cubicBezTo>
                  <a:cubicBezTo>
                    <a:pt x="370512" y="397802"/>
                    <a:pt x="351813" y="426569"/>
                    <a:pt x="336614" y="457200"/>
                  </a:cubicBezTo>
                  <a:lnTo>
                    <a:pt x="158687" y="457200"/>
                  </a:lnTo>
                  <a:cubicBezTo>
                    <a:pt x="143522" y="426549"/>
                    <a:pt x="124820" y="397777"/>
                    <a:pt x="102965" y="371475"/>
                  </a:cubicBezTo>
                  <a:cubicBezTo>
                    <a:pt x="89221" y="356053"/>
                    <a:pt x="78320" y="338317"/>
                    <a:pt x="70771" y="319088"/>
                  </a:cubicBezTo>
                  <a:cubicBezTo>
                    <a:pt x="62592" y="297764"/>
                    <a:pt x="57989" y="275235"/>
                    <a:pt x="57150" y="252413"/>
                  </a:cubicBezTo>
                  <a:lnTo>
                    <a:pt x="57150" y="245269"/>
                  </a:lnTo>
                  <a:cubicBezTo>
                    <a:pt x="59062" y="141249"/>
                    <a:pt x="143615" y="57753"/>
                    <a:pt x="247650" y="57150"/>
                  </a:cubicBezTo>
                  <a:lnTo>
                    <a:pt x="247650" y="57150"/>
                  </a:lnTo>
                  <a:cubicBezTo>
                    <a:pt x="351686" y="57753"/>
                    <a:pt x="436238" y="141249"/>
                    <a:pt x="438150" y="245269"/>
                  </a:cubicBezTo>
                  <a:lnTo>
                    <a:pt x="438150" y="245269"/>
                  </a:lnTo>
                  <a:cubicBezTo>
                    <a:pt x="438150" y="245840"/>
                    <a:pt x="438150" y="246412"/>
                    <a:pt x="438150" y="246983"/>
                  </a:cubicBezTo>
                  <a:cubicBezTo>
                    <a:pt x="438150" y="262765"/>
                    <a:pt x="450943" y="275558"/>
                    <a:pt x="466725" y="275558"/>
                  </a:cubicBezTo>
                  <a:cubicBezTo>
                    <a:pt x="482507" y="275558"/>
                    <a:pt x="495300" y="262765"/>
                    <a:pt x="495300" y="246983"/>
                  </a:cubicBezTo>
                  <a:lnTo>
                    <a:pt x="495300" y="246983"/>
                  </a:lnTo>
                  <a:lnTo>
                    <a:pt x="495300" y="246983"/>
                  </a:lnTo>
                  <a:cubicBezTo>
                    <a:pt x="492900" y="111326"/>
                    <a:pt x="383313" y="2035"/>
                    <a:pt x="247650" y="0"/>
                  </a:cubicBezTo>
                  <a:lnTo>
                    <a:pt x="247650" y="0"/>
                  </a:lnTo>
                  <a:cubicBezTo>
                    <a:pt x="112384" y="958"/>
                    <a:pt x="2527" y="109547"/>
                    <a:pt x="0" y="244793"/>
                  </a:cubicBezTo>
                  <a:lnTo>
                    <a:pt x="0" y="253365"/>
                  </a:lnTo>
                  <a:cubicBezTo>
                    <a:pt x="946" y="282699"/>
                    <a:pt x="6772" y="311670"/>
                    <a:pt x="17240" y="339090"/>
                  </a:cubicBezTo>
                  <a:cubicBezTo>
                    <a:pt x="27281" y="364961"/>
                    <a:pt x="41860" y="388831"/>
                    <a:pt x="60293" y="409575"/>
                  </a:cubicBezTo>
                  <a:cubicBezTo>
                    <a:pt x="82963" y="434340"/>
                    <a:pt x="107918" y="482441"/>
                    <a:pt x="118301" y="503777"/>
                  </a:cubicBezTo>
                  <a:cubicBezTo>
                    <a:pt x="121517" y="510251"/>
                    <a:pt x="128122" y="514346"/>
                    <a:pt x="135350" y="514350"/>
                  </a:cubicBezTo>
                  <a:lnTo>
                    <a:pt x="359950" y="514350"/>
                  </a:lnTo>
                  <a:cubicBezTo>
                    <a:pt x="367178" y="514346"/>
                    <a:pt x="373783" y="510251"/>
                    <a:pt x="377000" y="503777"/>
                  </a:cubicBezTo>
                  <a:cubicBezTo>
                    <a:pt x="387477" y="482441"/>
                    <a:pt x="412337" y="434340"/>
                    <a:pt x="435007" y="409575"/>
                  </a:cubicBezTo>
                  <a:cubicBezTo>
                    <a:pt x="443461" y="400023"/>
                    <a:pt x="451077" y="389762"/>
                    <a:pt x="457772" y="378905"/>
                  </a:cubicBezTo>
                  <a:lnTo>
                    <a:pt x="577596" y="439293"/>
                  </a:lnTo>
                  <a:lnTo>
                    <a:pt x="790575" y="439293"/>
                  </a:lnTo>
                  <a:lnTo>
                    <a:pt x="790575" y="266700"/>
                  </a:lnTo>
                  <a:close/>
                  <a:moveTo>
                    <a:pt x="587026" y="401574"/>
                  </a:moveTo>
                  <a:lnTo>
                    <a:pt x="510826" y="363474"/>
                  </a:lnTo>
                  <a:lnTo>
                    <a:pt x="510826" y="342900"/>
                  </a:lnTo>
                  <a:lnTo>
                    <a:pt x="587026" y="304800"/>
                  </a:lnTo>
                  <a:cubicBezTo>
                    <a:pt x="613588" y="305673"/>
                    <a:pt x="634665" y="327468"/>
                    <a:pt x="634651" y="354044"/>
                  </a:cubicBezTo>
                  <a:cubicBezTo>
                    <a:pt x="634598" y="380309"/>
                    <a:pt x="613291" y="401574"/>
                    <a:pt x="587026" y="401574"/>
                  </a:cubicBezTo>
                  <a:close/>
                </a:path>
              </a:pathLst>
            </a:custGeom>
            <a:solidFill>
              <a:schemeClr val="bg1"/>
            </a:solidFill>
            <a:ln w="9525" cap="flat">
              <a:noFill/>
              <a:prstDash val="solid"/>
              <a:miter/>
            </a:ln>
          </p:spPr>
          <p:txBody>
            <a:bodyPr rtlCol="0" anchor="ctr"/>
            <a:lstStyle/>
            <a:p>
              <a:endParaRPr lang="es-UY" sz="2132">
                <a:latin typeface="Segoe UI "/>
              </a:endParaRPr>
            </a:p>
          </p:txBody>
        </p:sp>
      </p:grpSp>
      <p:sp>
        <p:nvSpPr>
          <p:cNvPr id="7" name="TextBox 6">
            <a:extLst>
              <a:ext uri="{FF2B5EF4-FFF2-40B4-BE49-F238E27FC236}">
                <a16:creationId xmlns:a16="http://schemas.microsoft.com/office/drawing/2014/main" id="{FF8A6741-58A5-80B6-18D6-FD3F1FF7F5F5}"/>
              </a:ext>
            </a:extLst>
          </p:cNvPr>
          <p:cNvSpPr txBox="1"/>
          <p:nvPr/>
        </p:nvSpPr>
        <p:spPr>
          <a:xfrm>
            <a:off x="1714283" y="918351"/>
            <a:ext cx="12136444" cy="1241237"/>
          </a:xfrm>
          <a:prstGeom prst="rect">
            <a:avLst/>
          </a:prstGeom>
          <a:noFill/>
        </p:spPr>
        <p:txBody>
          <a:bodyPr wrap="square" rtlCol="0">
            <a:spAutoFit/>
          </a:bodyPr>
          <a:lstStyle/>
          <a:p>
            <a:endParaRPr lang="en-US" sz="3733" dirty="0"/>
          </a:p>
          <a:p>
            <a:endParaRPr lang="en-US" sz="3733" dirty="0"/>
          </a:p>
        </p:txBody>
      </p:sp>
      <p:sp>
        <p:nvSpPr>
          <p:cNvPr id="9" name="CasellaDiTesto 8">
            <a:extLst>
              <a:ext uri="{FF2B5EF4-FFF2-40B4-BE49-F238E27FC236}">
                <a16:creationId xmlns:a16="http://schemas.microsoft.com/office/drawing/2014/main" id="{B6DA7CFB-981A-ACEC-3792-AA4372F7284E}"/>
              </a:ext>
            </a:extLst>
          </p:cNvPr>
          <p:cNvSpPr txBox="1"/>
          <p:nvPr/>
        </p:nvSpPr>
        <p:spPr>
          <a:xfrm>
            <a:off x="1498600" y="2259719"/>
            <a:ext cx="13611485" cy="3312317"/>
          </a:xfrm>
          <a:prstGeom prst="rect">
            <a:avLst/>
          </a:prstGeom>
          <a:noFill/>
        </p:spPr>
        <p:txBody>
          <a:bodyPr wrap="square">
            <a:spAutoFit/>
          </a:bodyPr>
          <a:lstStyle/>
          <a:p>
            <a:r>
              <a:rPr lang="it-IT" sz="2667" b="1" dirty="0"/>
              <a:t>The Clinical </a:t>
            </a:r>
            <a:r>
              <a:rPr lang="it-IT" sz="2667" b="1" dirty="0" err="1"/>
              <a:t>Research</a:t>
            </a:r>
            <a:r>
              <a:rPr lang="it-IT" sz="2667" b="1" dirty="0"/>
              <a:t> </a:t>
            </a:r>
            <a:r>
              <a:rPr lang="it-IT" sz="2667" b="1" dirty="0" err="1"/>
              <a:t>Landscape</a:t>
            </a:r>
            <a:r>
              <a:rPr lang="it-IT" sz="2667" b="1" dirty="0"/>
              <a:t> Has </a:t>
            </a:r>
            <a:r>
              <a:rPr lang="it-IT" sz="2667" b="1" dirty="0" err="1"/>
              <a:t>Shifted</a:t>
            </a:r>
            <a:endParaRPr lang="it-IT" sz="2667" b="1" dirty="0"/>
          </a:p>
          <a:p>
            <a:endParaRPr lang="it-IT" sz="2667" dirty="0"/>
          </a:p>
          <a:p>
            <a:pPr marL="457189" indent="-457189">
              <a:lnSpc>
                <a:spcPct val="150000"/>
              </a:lnSpc>
              <a:buFont typeface="Wingdings" pitchFamily="2" charset="2"/>
              <a:buChar char="§"/>
            </a:pPr>
            <a:r>
              <a:rPr lang="it-IT" sz="2667" dirty="0" err="1"/>
              <a:t>Growing</a:t>
            </a:r>
            <a:r>
              <a:rPr lang="it-IT" sz="2667" dirty="0"/>
              <a:t> global </a:t>
            </a:r>
            <a:r>
              <a:rPr lang="it-IT" sz="2667" dirty="0" err="1"/>
              <a:t>expectation</a:t>
            </a:r>
            <a:r>
              <a:rPr lang="it-IT" sz="2667" dirty="0"/>
              <a:t> for </a:t>
            </a:r>
            <a:r>
              <a:rPr lang="it-IT" sz="2667" dirty="0" err="1"/>
              <a:t>participant</a:t>
            </a:r>
            <a:r>
              <a:rPr lang="it-IT" sz="2667" dirty="0"/>
              <a:t> data access &amp; </a:t>
            </a:r>
            <a:r>
              <a:rPr lang="it-IT" sz="2667" dirty="0" err="1"/>
              <a:t>transparency</a:t>
            </a:r>
            <a:endParaRPr lang="it-IT" sz="2667" dirty="0"/>
          </a:p>
          <a:p>
            <a:pPr marL="457189" indent="-457189">
              <a:lnSpc>
                <a:spcPct val="150000"/>
              </a:lnSpc>
              <a:buFont typeface="Wingdings" pitchFamily="2" charset="2"/>
              <a:buChar char="§"/>
            </a:pPr>
            <a:r>
              <a:rPr lang="it-IT" sz="2667" dirty="0" err="1"/>
              <a:t>Regulator</a:t>
            </a:r>
            <a:r>
              <a:rPr lang="it-IT" sz="2667" dirty="0"/>
              <a:t> </a:t>
            </a:r>
            <a:r>
              <a:rPr lang="it-IT" sz="2667" dirty="0" err="1"/>
              <a:t>alignment</a:t>
            </a:r>
            <a:r>
              <a:rPr lang="it-IT" sz="2667" dirty="0"/>
              <a:t>: GDPR Art.15, EHDS, AI Act, EMA Clinical </a:t>
            </a:r>
            <a:r>
              <a:rPr lang="it-IT" sz="2667" dirty="0" err="1"/>
              <a:t>Evidence</a:t>
            </a:r>
            <a:r>
              <a:rPr lang="it-IT" sz="2667" dirty="0"/>
              <a:t> 2030</a:t>
            </a:r>
          </a:p>
          <a:p>
            <a:pPr marL="457189" indent="-457189">
              <a:lnSpc>
                <a:spcPct val="150000"/>
              </a:lnSpc>
              <a:buFont typeface="Wingdings" pitchFamily="2" charset="2"/>
              <a:buChar char="§"/>
            </a:pPr>
            <a:r>
              <a:rPr lang="it-IT" sz="2667" dirty="0" err="1"/>
              <a:t>Increasing</a:t>
            </a:r>
            <a:r>
              <a:rPr lang="it-IT" sz="2667" dirty="0"/>
              <a:t> adoption of </a:t>
            </a:r>
            <a:r>
              <a:rPr lang="it-IT" sz="2667" dirty="0" err="1"/>
              <a:t>digital</a:t>
            </a:r>
            <a:r>
              <a:rPr lang="it-IT" sz="2667" dirty="0"/>
              <a:t> endpoints, </a:t>
            </a:r>
            <a:r>
              <a:rPr lang="it-IT" sz="2667" dirty="0" err="1"/>
              <a:t>wearables</a:t>
            </a:r>
            <a:r>
              <a:rPr lang="it-IT" sz="2667" dirty="0"/>
              <a:t>, </a:t>
            </a:r>
            <a:r>
              <a:rPr lang="it-IT" sz="2667" dirty="0" err="1"/>
              <a:t>PROs</a:t>
            </a:r>
            <a:r>
              <a:rPr lang="it-IT" sz="2667" dirty="0"/>
              <a:t> → </a:t>
            </a:r>
            <a:r>
              <a:rPr lang="it-IT" sz="2667" dirty="0" err="1"/>
              <a:t>requires</a:t>
            </a:r>
            <a:r>
              <a:rPr lang="it-IT" sz="2667" dirty="0"/>
              <a:t> </a:t>
            </a:r>
            <a:r>
              <a:rPr lang="it-IT" sz="2667" dirty="0" err="1"/>
              <a:t>trusted</a:t>
            </a:r>
            <a:r>
              <a:rPr lang="it-IT" sz="2667" dirty="0"/>
              <a:t> data </a:t>
            </a:r>
            <a:r>
              <a:rPr lang="it-IT" sz="2667" dirty="0" err="1"/>
              <a:t>ecosystems</a:t>
            </a:r>
            <a:endParaRPr lang="it-IT" sz="2667" dirty="0"/>
          </a:p>
          <a:p>
            <a:pPr marL="457189" indent="-457189">
              <a:lnSpc>
                <a:spcPct val="150000"/>
              </a:lnSpc>
              <a:buFont typeface="Wingdings" pitchFamily="2" charset="2"/>
              <a:buChar char="§"/>
            </a:pPr>
            <a:r>
              <a:rPr lang="it-IT" sz="2667" dirty="0" err="1"/>
              <a:t>Early</a:t>
            </a:r>
            <a:r>
              <a:rPr lang="it-IT" sz="2667" dirty="0"/>
              <a:t> </a:t>
            </a:r>
            <a:r>
              <a:rPr lang="it-IT" sz="2667" dirty="0" err="1"/>
              <a:t>adopters</a:t>
            </a:r>
            <a:r>
              <a:rPr lang="it-IT" sz="2667" dirty="0"/>
              <a:t> gain recruitment, </a:t>
            </a:r>
            <a:r>
              <a:rPr lang="it-IT" sz="2667" dirty="0" err="1"/>
              <a:t>retention</a:t>
            </a:r>
            <a:r>
              <a:rPr lang="it-IT" sz="2667" dirty="0"/>
              <a:t>, and </a:t>
            </a:r>
            <a:r>
              <a:rPr lang="it-IT" sz="2667" dirty="0" err="1"/>
              <a:t>reputation</a:t>
            </a:r>
            <a:r>
              <a:rPr lang="it-IT" sz="2667" dirty="0"/>
              <a:t> </a:t>
            </a:r>
            <a:r>
              <a:rPr lang="it-IT" sz="2667" dirty="0" err="1"/>
              <a:t>advantages</a:t>
            </a:r>
            <a:endParaRPr lang="it-IT" sz="2667" dirty="0"/>
          </a:p>
        </p:txBody>
      </p:sp>
      <p:pic>
        <p:nvPicPr>
          <p:cNvPr id="3" name="Picture 2" descr="A close-up of a person's hand&#10;&#10;Description automatically generated">
            <a:extLst>
              <a:ext uri="{FF2B5EF4-FFF2-40B4-BE49-F238E27FC236}">
                <a16:creationId xmlns:a16="http://schemas.microsoft.com/office/drawing/2014/main" id="{BE7717C0-B4F9-6EBD-EA3B-AAEF64E967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6356"/>
            <a:ext cx="16256000" cy="9144000"/>
          </a:xfrm>
          <a:prstGeom prst="rect">
            <a:avLst/>
          </a:prstGeom>
        </p:spPr>
      </p:pic>
    </p:spTree>
    <p:extLst>
      <p:ext uri="{BB962C8B-B14F-4D97-AF65-F5344CB8AC3E}">
        <p14:creationId xmlns:p14="http://schemas.microsoft.com/office/powerpoint/2010/main" val="360374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63B1A-C1F5-B53C-BBD5-516234DBDE0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3A7F651-0F09-7946-1DD8-26A6CD4F7A79}"/>
              </a:ext>
            </a:extLst>
          </p:cNvPr>
          <p:cNvSpPr>
            <a:spLocks noGrp="1"/>
          </p:cNvSpPr>
          <p:nvPr>
            <p:ph idx="1"/>
          </p:nvPr>
        </p:nvSpPr>
        <p:spPr/>
        <p:txBody>
          <a:bodyPr/>
          <a:lstStyle/>
          <a:p>
            <a:endParaRPr lang="en-GB"/>
          </a:p>
        </p:txBody>
      </p:sp>
      <p:pic>
        <p:nvPicPr>
          <p:cNvPr id="4" name="Picture 3" descr="A person smiling and a few images of a person&#10;&#10;Description automatically generated with medium confidence">
            <a:extLst>
              <a:ext uri="{FF2B5EF4-FFF2-40B4-BE49-F238E27FC236}">
                <a16:creationId xmlns:a16="http://schemas.microsoft.com/office/drawing/2014/main" id="{E5ABB5E4-DE11-344D-1B60-A14ACA02BF4A}"/>
              </a:ext>
            </a:extLst>
          </p:cNvPr>
          <p:cNvPicPr>
            <a:picLocks noChangeAspect="1"/>
          </p:cNvPicPr>
          <p:nvPr/>
        </p:nvPicPr>
        <p:blipFill>
          <a:blip r:embed="rId3"/>
          <a:stretch>
            <a:fillRect/>
          </a:stretch>
        </p:blipFill>
        <p:spPr>
          <a:xfrm>
            <a:off x="0" y="0"/>
            <a:ext cx="16256000" cy="9144000"/>
          </a:xfrm>
          <a:prstGeom prst="rect">
            <a:avLst/>
          </a:prstGeom>
        </p:spPr>
      </p:pic>
    </p:spTree>
    <p:extLst>
      <p:ext uri="{BB962C8B-B14F-4D97-AF65-F5344CB8AC3E}">
        <p14:creationId xmlns:p14="http://schemas.microsoft.com/office/powerpoint/2010/main" val="1248640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573EF-AFB0-6FCD-6C06-699EE33CCF2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1FACB65-595E-64A2-F5C6-D5DE88F58CC6}"/>
              </a:ext>
            </a:extLst>
          </p:cNvPr>
          <p:cNvSpPr>
            <a:spLocks noGrp="1"/>
          </p:cNvSpPr>
          <p:nvPr>
            <p:ph idx="1"/>
          </p:nvPr>
        </p:nvSpPr>
        <p:spPr/>
        <p:txBody>
          <a:bodyPr/>
          <a:lstStyle/>
          <a:p>
            <a:endParaRPr lang="en-GB"/>
          </a:p>
        </p:txBody>
      </p:sp>
      <p:pic>
        <p:nvPicPr>
          <p:cNvPr id="4" name="Picture 3" descr="A close-up of a map&#10;&#10;Description automatically generated">
            <a:extLst>
              <a:ext uri="{FF2B5EF4-FFF2-40B4-BE49-F238E27FC236}">
                <a16:creationId xmlns:a16="http://schemas.microsoft.com/office/drawing/2014/main" id="{6A6D4EEF-BDED-DCDF-3A0B-1DFDC85390F5}"/>
              </a:ext>
            </a:extLst>
          </p:cNvPr>
          <p:cNvPicPr>
            <a:picLocks noChangeAspect="1"/>
          </p:cNvPicPr>
          <p:nvPr/>
        </p:nvPicPr>
        <p:blipFill>
          <a:blip r:embed="rId3"/>
          <a:stretch>
            <a:fillRect/>
          </a:stretch>
        </p:blipFill>
        <p:spPr>
          <a:xfrm>
            <a:off x="0" y="0"/>
            <a:ext cx="16256000" cy="9144000"/>
          </a:xfrm>
          <a:prstGeom prst="rect">
            <a:avLst/>
          </a:prstGeom>
        </p:spPr>
      </p:pic>
    </p:spTree>
    <p:extLst>
      <p:ext uri="{BB962C8B-B14F-4D97-AF65-F5344CB8AC3E}">
        <p14:creationId xmlns:p14="http://schemas.microsoft.com/office/powerpoint/2010/main" val="554171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6F9D3-DA73-3876-A4E8-EC8BEE4D7021}"/>
              </a:ext>
            </a:extLst>
          </p:cNvPr>
          <p:cNvSpPr>
            <a:spLocks noGrp="1"/>
          </p:cNvSpPr>
          <p:nvPr>
            <p:ph type="title"/>
          </p:nvPr>
        </p:nvSpPr>
        <p:spPr/>
        <p:txBody>
          <a:bodyPr/>
          <a:lstStyle/>
          <a:p>
            <a:endParaRPr lang="en-GB"/>
          </a:p>
        </p:txBody>
      </p:sp>
      <p:pic>
        <p:nvPicPr>
          <p:cNvPr id="5" name="Content Placeholder 4" descr="A diagram of a diagram&#10;&#10;Description automatically generated">
            <a:extLst>
              <a:ext uri="{FF2B5EF4-FFF2-40B4-BE49-F238E27FC236}">
                <a16:creationId xmlns:a16="http://schemas.microsoft.com/office/drawing/2014/main" id="{8B3A8DF2-AEE0-397E-0E1F-5FDB2F1CC8CE}"/>
              </a:ext>
            </a:extLst>
          </p:cNvPr>
          <p:cNvPicPr>
            <a:picLocks noGrp="1" noChangeAspect="1"/>
          </p:cNvPicPr>
          <p:nvPr>
            <p:ph idx="1"/>
          </p:nvPr>
        </p:nvPicPr>
        <p:blipFill>
          <a:blip r:embed="rId3"/>
          <a:stretch>
            <a:fillRect/>
          </a:stretch>
        </p:blipFill>
        <p:spPr>
          <a:xfrm>
            <a:off x="0" y="0"/>
            <a:ext cx="16256000" cy="9144000"/>
          </a:xfrm>
        </p:spPr>
      </p:pic>
    </p:spTree>
    <p:extLst>
      <p:ext uri="{BB962C8B-B14F-4D97-AF65-F5344CB8AC3E}">
        <p14:creationId xmlns:p14="http://schemas.microsoft.com/office/powerpoint/2010/main" val="1099415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86D6-C49E-F003-9A7D-BEDB09FFBC5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ED0C65C-63AF-9598-5477-4C26D8D51F46}"/>
              </a:ext>
            </a:extLst>
          </p:cNvPr>
          <p:cNvSpPr>
            <a:spLocks noGrp="1"/>
          </p:cNvSpPr>
          <p:nvPr>
            <p:ph idx="1"/>
          </p:nvPr>
        </p:nvSpPr>
        <p:spPr/>
        <p:txBody>
          <a:bodyPr/>
          <a:lstStyle/>
          <a:p>
            <a:endParaRPr lang="en-GB"/>
          </a:p>
        </p:txBody>
      </p:sp>
      <p:pic>
        <p:nvPicPr>
          <p:cNvPr id="4" name="Picture 3" descr="A person and person working on a building&#10;&#10;Description automatically generated">
            <a:extLst>
              <a:ext uri="{FF2B5EF4-FFF2-40B4-BE49-F238E27FC236}">
                <a16:creationId xmlns:a16="http://schemas.microsoft.com/office/drawing/2014/main" id="{99E23C07-716F-6A3B-03D1-C381ED78D431}"/>
              </a:ext>
            </a:extLst>
          </p:cNvPr>
          <p:cNvPicPr>
            <a:picLocks noChangeAspect="1"/>
          </p:cNvPicPr>
          <p:nvPr/>
        </p:nvPicPr>
        <p:blipFill>
          <a:blip r:embed="rId3"/>
          <a:stretch>
            <a:fillRect/>
          </a:stretch>
        </p:blipFill>
        <p:spPr>
          <a:xfrm>
            <a:off x="0" y="0"/>
            <a:ext cx="16256000" cy="9144000"/>
          </a:xfrm>
          <a:prstGeom prst="rect">
            <a:avLst/>
          </a:prstGeom>
        </p:spPr>
      </p:pic>
    </p:spTree>
    <p:extLst>
      <p:ext uri="{BB962C8B-B14F-4D97-AF65-F5344CB8AC3E}">
        <p14:creationId xmlns:p14="http://schemas.microsoft.com/office/powerpoint/2010/main" val="2030765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14080A-1829-AA6C-68F7-72DB1AB423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7900" y="8851900"/>
            <a:ext cx="1282700" cy="292100"/>
          </a:xfrm>
          <a:prstGeom prst="rect">
            <a:avLst/>
          </a:prstGeom>
        </p:spPr>
      </p:pic>
      <p:pic>
        <p:nvPicPr>
          <p:cNvPr id="11" name="Picture 10" descr="A blue and white background with text&#10;&#10;Description automatically generated">
            <a:extLst>
              <a:ext uri="{FF2B5EF4-FFF2-40B4-BE49-F238E27FC236}">
                <a16:creationId xmlns:a16="http://schemas.microsoft.com/office/drawing/2014/main" id="{3AB53E8B-F3B3-34D4-433F-3BE8F5A8C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255999" cy="9144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1418</TotalTime>
  <Words>1739</Words>
  <Application>Microsoft Macintosh PowerPoint</Application>
  <PresentationFormat>Custom</PresentationFormat>
  <Paragraphs>74</Paragraphs>
  <Slides>24</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Aptos</vt:lpstr>
      <vt:lpstr>Arial</vt:lpstr>
      <vt:lpstr>Calibri</vt:lpstr>
      <vt:lpstr>Roboto</vt:lpstr>
      <vt:lpstr>Segoe UI </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Daniela Tinelli</cp:lastModifiedBy>
  <cp:revision>6</cp:revision>
  <dcterms:created xsi:type="dcterms:W3CDTF">2006-08-16T00:00:00Z</dcterms:created>
  <dcterms:modified xsi:type="dcterms:W3CDTF">2026-04-13T18:03:16Z</dcterms:modified>
</cp:coreProperties>
</file>